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handoutMasterIdLst>
    <p:handoutMasterId r:id="rId43"/>
  </p:handoutMasterIdLst>
  <p:sldIdLst>
    <p:sldId id="256" r:id="rId2"/>
    <p:sldId id="367" r:id="rId3"/>
    <p:sldId id="449" r:id="rId4"/>
    <p:sldId id="450" r:id="rId5"/>
    <p:sldId id="451" r:id="rId6"/>
    <p:sldId id="446" r:id="rId7"/>
    <p:sldId id="447" r:id="rId8"/>
    <p:sldId id="432" r:id="rId9"/>
    <p:sldId id="433" r:id="rId10"/>
    <p:sldId id="435" r:id="rId11"/>
    <p:sldId id="434" r:id="rId12"/>
    <p:sldId id="436" r:id="rId13"/>
    <p:sldId id="442" r:id="rId14"/>
    <p:sldId id="443" r:id="rId15"/>
    <p:sldId id="444" r:id="rId16"/>
    <p:sldId id="438" r:id="rId17"/>
    <p:sldId id="439" r:id="rId18"/>
    <p:sldId id="440" r:id="rId19"/>
    <p:sldId id="441" r:id="rId20"/>
    <p:sldId id="445" r:id="rId21"/>
    <p:sldId id="452" r:id="rId22"/>
    <p:sldId id="459" r:id="rId23"/>
    <p:sldId id="460" r:id="rId24"/>
    <p:sldId id="461" r:id="rId25"/>
    <p:sldId id="476" r:id="rId26"/>
    <p:sldId id="454" r:id="rId27"/>
    <p:sldId id="453" r:id="rId28"/>
    <p:sldId id="455" r:id="rId29"/>
    <p:sldId id="457" r:id="rId30"/>
    <p:sldId id="458" r:id="rId31"/>
    <p:sldId id="462" r:id="rId32"/>
    <p:sldId id="463" r:id="rId33"/>
    <p:sldId id="464" r:id="rId34"/>
    <p:sldId id="465" r:id="rId35"/>
    <p:sldId id="466" r:id="rId36"/>
    <p:sldId id="468" r:id="rId37"/>
    <p:sldId id="469" r:id="rId38"/>
    <p:sldId id="470" r:id="rId39"/>
    <p:sldId id="471" r:id="rId40"/>
    <p:sldId id="276"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66CCFF"/>
    <a:srgbClr val="FFFFFF"/>
    <a:srgbClr val="CCFFFF"/>
    <a:srgbClr val="FFFFCC"/>
    <a:srgbClr val="CCFFCC"/>
    <a:srgbClr val="FFFF99"/>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94604" autoAdjust="0"/>
  </p:normalViewPr>
  <p:slideViewPr>
    <p:cSldViewPr snapToGrid="0">
      <p:cViewPr varScale="1">
        <p:scale>
          <a:sx n="108" d="100"/>
          <a:sy n="108" d="100"/>
        </p:scale>
        <p:origin x="594" y="84"/>
      </p:cViewPr>
      <p:guideLst/>
    </p:cSldViewPr>
  </p:slideViewPr>
  <p:outlineViewPr>
    <p:cViewPr>
      <p:scale>
        <a:sx n="33" d="100"/>
        <a:sy n="33" d="100"/>
      </p:scale>
      <p:origin x="0" y="-133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6482F9F2-AD7E-4D7F-8E29-F14B423A3659}" type="datetimeFigureOut">
              <a:rPr lang="zh-TW" altLang="en-US" smtClean="0"/>
              <a:t>2021/10/27</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1E217F-13D0-4C37-9A5E-525CFC228313}" type="slidenum">
              <a:rPr lang="zh-TW" altLang="en-US" smtClean="0"/>
              <a:t>‹#›</a:t>
            </a:fld>
            <a:endParaRPr lang="zh-TW" altLang="en-US"/>
          </a:p>
        </p:txBody>
      </p:sp>
    </p:spTree>
    <p:extLst>
      <p:ext uri="{BB962C8B-B14F-4D97-AF65-F5344CB8AC3E}">
        <p14:creationId xmlns:p14="http://schemas.microsoft.com/office/powerpoint/2010/main" val="2923116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D6C7D8ED-768C-4807-9931-60559A9E518E}" type="datetimeFigureOut">
              <a:rPr lang="zh-TW" altLang="en-US" smtClean="0"/>
              <a:t>2021/10/27</a:t>
            </a:fld>
            <a:endParaRPr lang="zh-TW" altLang="en-US"/>
          </a:p>
        </p:txBody>
      </p:sp>
      <p:sp>
        <p:nvSpPr>
          <p:cNvPr id="4" name="投影片圖像版面配置區 3"/>
          <p:cNvSpPr>
            <a:spLocks noGrp="1" noRot="1" noChangeAspect="1"/>
          </p:cNvSpPr>
          <p:nvPr>
            <p:ph type="sldImg" idx="2"/>
          </p:nvPr>
        </p:nvSpPr>
        <p:spPr>
          <a:xfrm>
            <a:off x="685800" y="1143000"/>
            <a:ext cx="5486400" cy="3087688"/>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1"/>
            <a:ext cx="5486400" cy="3600451"/>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3D35F-4E68-4CDA-976D-212C0DFE476B}" type="slidenum">
              <a:rPr lang="zh-TW" altLang="en-US" smtClean="0"/>
              <a:t>‹#›</a:t>
            </a:fld>
            <a:endParaRPr lang="zh-TW" altLang="en-US"/>
          </a:p>
        </p:txBody>
      </p:sp>
    </p:spTree>
    <p:extLst>
      <p:ext uri="{BB962C8B-B14F-4D97-AF65-F5344CB8AC3E}">
        <p14:creationId xmlns:p14="http://schemas.microsoft.com/office/powerpoint/2010/main" val="1411403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2</a:t>
            </a:fld>
            <a:endParaRPr lang="zh-TW" altLang="en-US"/>
          </a:p>
        </p:txBody>
      </p:sp>
    </p:spTree>
    <p:extLst>
      <p:ext uri="{BB962C8B-B14F-4D97-AF65-F5344CB8AC3E}">
        <p14:creationId xmlns:p14="http://schemas.microsoft.com/office/powerpoint/2010/main" val="1764726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11</a:t>
            </a:fld>
            <a:endParaRPr lang="zh-TW" altLang="en-US"/>
          </a:p>
        </p:txBody>
      </p:sp>
    </p:spTree>
    <p:extLst>
      <p:ext uri="{BB962C8B-B14F-4D97-AF65-F5344CB8AC3E}">
        <p14:creationId xmlns:p14="http://schemas.microsoft.com/office/powerpoint/2010/main" val="720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12</a:t>
            </a:fld>
            <a:endParaRPr lang="zh-TW" altLang="en-US"/>
          </a:p>
        </p:txBody>
      </p:sp>
    </p:spTree>
    <p:extLst>
      <p:ext uri="{BB962C8B-B14F-4D97-AF65-F5344CB8AC3E}">
        <p14:creationId xmlns:p14="http://schemas.microsoft.com/office/powerpoint/2010/main" val="312631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13</a:t>
            </a:fld>
            <a:endParaRPr lang="zh-TW" altLang="en-US"/>
          </a:p>
        </p:txBody>
      </p:sp>
    </p:spTree>
    <p:extLst>
      <p:ext uri="{BB962C8B-B14F-4D97-AF65-F5344CB8AC3E}">
        <p14:creationId xmlns:p14="http://schemas.microsoft.com/office/powerpoint/2010/main" val="3828898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14</a:t>
            </a:fld>
            <a:endParaRPr lang="zh-TW" altLang="en-US"/>
          </a:p>
        </p:txBody>
      </p:sp>
    </p:spTree>
    <p:extLst>
      <p:ext uri="{BB962C8B-B14F-4D97-AF65-F5344CB8AC3E}">
        <p14:creationId xmlns:p14="http://schemas.microsoft.com/office/powerpoint/2010/main" val="26972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15</a:t>
            </a:fld>
            <a:endParaRPr lang="zh-TW" altLang="en-US"/>
          </a:p>
        </p:txBody>
      </p:sp>
    </p:spTree>
    <p:extLst>
      <p:ext uri="{BB962C8B-B14F-4D97-AF65-F5344CB8AC3E}">
        <p14:creationId xmlns:p14="http://schemas.microsoft.com/office/powerpoint/2010/main" val="693308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16</a:t>
            </a:fld>
            <a:endParaRPr lang="zh-TW" altLang="en-US"/>
          </a:p>
        </p:txBody>
      </p:sp>
    </p:spTree>
    <p:extLst>
      <p:ext uri="{BB962C8B-B14F-4D97-AF65-F5344CB8AC3E}">
        <p14:creationId xmlns:p14="http://schemas.microsoft.com/office/powerpoint/2010/main" val="132965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17</a:t>
            </a:fld>
            <a:endParaRPr lang="zh-TW" altLang="en-US"/>
          </a:p>
        </p:txBody>
      </p:sp>
    </p:spTree>
    <p:extLst>
      <p:ext uri="{BB962C8B-B14F-4D97-AF65-F5344CB8AC3E}">
        <p14:creationId xmlns:p14="http://schemas.microsoft.com/office/powerpoint/2010/main" val="669820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18</a:t>
            </a:fld>
            <a:endParaRPr lang="zh-TW" altLang="en-US"/>
          </a:p>
        </p:txBody>
      </p:sp>
    </p:spTree>
    <p:extLst>
      <p:ext uri="{BB962C8B-B14F-4D97-AF65-F5344CB8AC3E}">
        <p14:creationId xmlns:p14="http://schemas.microsoft.com/office/powerpoint/2010/main" val="2498945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19</a:t>
            </a:fld>
            <a:endParaRPr lang="zh-TW" altLang="en-US"/>
          </a:p>
        </p:txBody>
      </p:sp>
    </p:spTree>
    <p:extLst>
      <p:ext uri="{BB962C8B-B14F-4D97-AF65-F5344CB8AC3E}">
        <p14:creationId xmlns:p14="http://schemas.microsoft.com/office/powerpoint/2010/main" val="304178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20</a:t>
            </a:fld>
            <a:endParaRPr lang="zh-TW" altLang="en-US"/>
          </a:p>
        </p:txBody>
      </p:sp>
    </p:spTree>
    <p:extLst>
      <p:ext uri="{BB962C8B-B14F-4D97-AF65-F5344CB8AC3E}">
        <p14:creationId xmlns:p14="http://schemas.microsoft.com/office/powerpoint/2010/main" val="3962067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3</a:t>
            </a:fld>
            <a:endParaRPr lang="zh-TW" altLang="en-US"/>
          </a:p>
        </p:txBody>
      </p:sp>
    </p:spTree>
    <p:extLst>
      <p:ext uri="{BB962C8B-B14F-4D97-AF65-F5344CB8AC3E}">
        <p14:creationId xmlns:p14="http://schemas.microsoft.com/office/powerpoint/2010/main" val="2457124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21</a:t>
            </a:fld>
            <a:endParaRPr lang="zh-TW" altLang="en-US"/>
          </a:p>
        </p:txBody>
      </p:sp>
    </p:spTree>
    <p:extLst>
      <p:ext uri="{BB962C8B-B14F-4D97-AF65-F5344CB8AC3E}">
        <p14:creationId xmlns:p14="http://schemas.microsoft.com/office/powerpoint/2010/main" val="353503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22</a:t>
            </a:fld>
            <a:endParaRPr lang="zh-TW" altLang="en-US"/>
          </a:p>
        </p:txBody>
      </p:sp>
    </p:spTree>
    <p:extLst>
      <p:ext uri="{BB962C8B-B14F-4D97-AF65-F5344CB8AC3E}">
        <p14:creationId xmlns:p14="http://schemas.microsoft.com/office/powerpoint/2010/main" val="1544124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23</a:t>
            </a:fld>
            <a:endParaRPr lang="zh-TW" altLang="en-US"/>
          </a:p>
        </p:txBody>
      </p:sp>
    </p:spTree>
    <p:extLst>
      <p:ext uri="{BB962C8B-B14F-4D97-AF65-F5344CB8AC3E}">
        <p14:creationId xmlns:p14="http://schemas.microsoft.com/office/powerpoint/2010/main" val="1364701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24</a:t>
            </a:fld>
            <a:endParaRPr lang="zh-TW" altLang="en-US"/>
          </a:p>
        </p:txBody>
      </p:sp>
    </p:spTree>
    <p:extLst>
      <p:ext uri="{BB962C8B-B14F-4D97-AF65-F5344CB8AC3E}">
        <p14:creationId xmlns:p14="http://schemas.microsoft.com/office/powerpoint/2010/main" val="3652711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25</a:t>
            </a:fld>
            <a:endParaRPr lang="zh-TW" altLang="en-US"/>
          </a:p>
        </p:txBody>
      </p:sp>
    </p:spTree>
    <p:extLst>
      <p:ext uri="{BB962C8B-B14F-4D97-AF65-F5344CB8AC3E}">
        <p14:creationId xmlns:p14="http://schemas.microsoft.com/office/powerpoint/2010/main" val="3178813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26</a:t>
            </a:fld>
            <a:endParaRPr lang="zh-TW" altLang="en-US"/>
          </a:p>
        </p:txBody>
      </p:sp>
    </p:spTree>
    <p:extLst>
      <p:ext uri="{BB962C8B-B14F-4D97-AF65-F5344CB8AC3E}">
        <p14:creationId xmlns:p14="http://schemas.microsoft.com/office/powerpoint/2010/main" val="552231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27</a:t>
            </a:fld>
            <a:endParaRPr lang="zh-TW" altLang="en-US"/>
          </a:p>
        </p:txBody>
      </p:sp>
    </p:spTree>
    <p:extLst>
      <p:ext uri="{BB962C8B-B14F-4D97-AF65-F5344CB8AC3E}">
        <p14:creationId xmlns:p14="http://schemas.microsoft.com/office/powerpoint/2010/main" val="1362021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28</a:t>
            </a:fld>
            <a:endParaRPr lang="zh-TW" altLang="en-US"/>
          </a:p>
        </p:txBody>
      </p:sp>
    </p:spTree>
    <p:extLst>
      <p:ext uri="{BB962C8B-B14F-4D97-AF65-F5344CB8AC3E}">
        <p14:creationId xmlns:p14="http://schemas.microsoft.com/office/powerpoint/2010/main" val="2166708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29</a:t>
            </a:fld>
            <a:endParaRPr lang="zh-TW" altLang="en-US"/>
          </a:p>
        </p:txBody>
      </p:sp>
    </p:spTree>
    <p:extLst>
      <p:ext uri="{BB962C8B-B14F-4D97-AF65-F5344CB8AC3E}">
        <p14:creationId xmlns:p14="http://schemas.microsoft.com/office/powerpoint/2010/main" val="2835188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30</a:t>
            </a:fld>
            <a:endParaRPr lang="zh-TW" altLang="en-US"/>
          </a:p>
        </p:txBody>
      </p:sp>
    </p:spTree>
    <p:extLst>
      <p:ext uri="{BB962C8B-B14F-4D97-AF65-F5344CB8AC3E}">
        <p14:creationId xmlns:p14="http://schemas.microsoft.com/office/powerpoint/2010/main" val="332127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4</a:t>
            </a:fld>
            <a:endParaRPr lang="zh-TW" altLang="en-US"/>
          </a:p>
        </p:txBody>
      </p:sp>
    </p:spTree>
    <p:extLst>
      <p:ext uri="{BB962C8B-B14F-4D97-AF65-F5344CB8AC3E}">
        <p14:creationId xmlns:p14="http://schemas.microsoft.com/office/powerpoint/2010/main" val="719113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31</a:t>
            </a:fld>
            <a:endParaRPr lang="zh-TW" altLang="en-US"/>
          </a:p>
        </p:txBody>
      </p:sp>
    </p:spTree>
    <p:extLst>
      <p:ext uri="{BB962C8B-B14F-4D97-AF65-F5344CB8AC3E}">
        <p14:creationId xmlns:p14="http://schemas.microsoft.com/office/powerpoint/2010/main" val="3620368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32</a:t>
            </a:fld>
            <a:endParaRPr lang="zh-TW" altLang="en-US"/>
          </a:p>
        </p:txBody>
      </p:sp>
    </p:spTree>
    <p:extLst>
      <p:ext uri="{BB962C8B-B14F-4D97-AF65-F5344CB8AC3E}">
        <p14:creationId xmlns:p14="http://schemas.microsoft.com/office/powerpoint/2010/main" val="882195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33</a:t>
            </a:fld>
            <a:endParaRPr lang="zh-TW" altLang="en-US"/>
          </a:p>
        </p:txBody>
      </p:sp>
    </p:spTree>
    <p:extLst>
      <p:ext uri="{BB962C8B-B14F-4D97-AF65-F5344CB8AC3E}">
        <p14:creationId xmlns:p14="http://schemas.microsoft.com/office/powerpoint/2010/main" val="3741641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34</a:t>
            </a:fld>
            <a:endParaRPr lang="zh-TW" altLang="en-US"/>
          </a:p>
        </p:txBody>
      </p:sp>
    </p:spTree>
    <p:extLst>
      <p:ext uri="{BB962C8B-B14F-4D97-AF65-F5344CB8AC3E}">
        <p14:creationId xmlns:p14="http://schemas.microsoft.com/office/powerpoint/2010/main" val="2643540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35</a:t>
            </a:fld>
            <a:endParaRPr lang="zh-TW" altLang="en-US"/>
          </a:p>
        </p:txBody>
      </p:sp>
    </p:spTree>
    <p:extLst>
      <p:ext uri="{BB962C8B-B14F-4D97-AF65-F5344CB8AC3E}">
        <p14:creationId xmlns:p14="http://schemas.microsoft.com/office/powerpoint/2010/main" val="1991872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36</a:t>
            </a:fld>
            <a:endParaRPr lang="zh-TW" altLang="en-US"/>
          </a:p>
        </p:txBody>
      </p:sp>
    </p:spTree>
    <p:extLst>
      <p:ext uri="{BB962C8B-B14F-4D97-AF65-F5344CB8AC3E}">
        <p14:creationId xmlns:p14="http://schemas.microsoft.com/office/powerpoint/2010/main" val="3219931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37</a:t>
            </a:fld>
            <a:endParaRPr lang="zh-TW" altLang="en-US"/>
          </a:p>
        </p:txBody>
      </p:sp>
    </p:spTree>
    <p:extLst>
      <p:ext uri="{BB962C8B-B14F-4D97-AF65-F5344CB8AC3E}">
        <p14:creationId xmlns:p14="http://schemas.microsoft.com/office/powerpoint/2010/main" val="4008575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38</a:t>
            </a:fld>
            <a:endParaRPr lang="zh-TW" altLang="en-US"/>
          </a:p>
        </p:txBody>
      </p:sp>
    </p:spTree>
    <p:extLst>
      <p:ext uri="{BB962C8B-B14F-4D97-AF65-F5344CB8AC3E}">
        <p14:creationId xmlns:p14="http://schemas.microsoft.com/office/powerpoint/2010/main" val="2878294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39</a:t>
            </a:fld>
            <a:endParaRPr lang="zh-TW" altLang="en-US"/>
          </a:p>
        </p:txBody>
      </p:sp>
    </p:spTree>
    <p:extLst>
      <p:ext uri="{BB962C8B-B14F-4D97-AF65-F5344CB8AC3E}">
        <p14:creationId xmlns:p14="http://schemas.microsoft.com/office/powerpoint/2010/main" val="283263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5</a:t>
            </a:fld>
            <a:endParaRPr lang="zh-TW" altLang="en-US"/>
          </a:p>
        </p:txBody>
      </p:sp>
    </p:spTree>
    <p:extLst>
      <p:ext uri="{BB962C8B-B14F-4D97-AF65-F5344CB8AC3E}">
        <p14:creationId xmlns:p14="http://schemas.microsoft.com/office/powerpoint/2010/main" val="3031306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6</a:t>
            </a:fld>
            <a:endParaRPr lang="zh-TW" altLang="en-US"/>
          </a:p>
        </p:txBody>
      </p:sp>
    </p:spTree>
    <p:extLst>
      <p:ext uri="{BB962C8B-B14F-4D97-AF65-F5344CB8AC3E}">
        <p14:creationId xmlns:p14="http://schemas.microsoft.com/office/powerpoint/2010/main" val="2910955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7</a:t>
            </a:fld>
            <a:endParaRPr lang="zh-TW" altLang="en-US"/>
          </a:p>
        </p:txBody>
      </p:sp>
    </p:spTree>
    <p:extLst>
      <p:ext uri="{BB962C8B-B14F-4D97-AF65-F5344CB8AC3E}">
        <p14:creationId xmlns:p14="http://schemas.microsoft.com/office/powerpoint/2010/main" val="71252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8</a:t>
            </a:fld>
            <a:endParaRPr lang="zh-TW" altLang="en-US"/>
          </a:p>
        </p:txBody>
      </p:sp>
    </p:spTree>
    <p:extLst>
      <p:ext uri="{BB962C8B-B14F-4D97-AF65-F5344CB8AC3E}">
        <p14:creationId xmlns:p14="http://schemas.microsoft.com/office/powerpoint/2010/main" val="71803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9</a:t>
            </a:fld>
            <a:endParaRPr lang="zh-TW" altLang="en-US"/>
          </a:p>
        </p:txBody>
      </p:sp>
    </p:spTree>
    <p:extLst>
      <p:ext uri="{BB962C8B-B14F-4D97-AF65-F5344CB8AC3E}">
        <p14:creationId xmlns:p14="http://schemas.microsoft.com/office/powerpoint/2010/main" val="1853379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76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83D35F-4E68-4CDA-976D-212C0DFE476B}" type="slidenum">
              <a:rPr lang="zh-TW" altLang="en-US" smtClean="0"/>
              <a:t>10</a:t>
            </a:fld>
            <a:endParaRPr lang="zh-TW" altLang="en-US"/>
          </a:p>
        </p:txBody>
      </p:sp>
    </p:spTree>
    <p:extLst>
      <p:ext uri="{BB962C8B-B14F-4D97-AF65-F5344CB8AC3E}">
        <p14:creationId xmlns:p14="http://schemas.microsoft.com/office/powerpoint/2010/main" val="2283051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Line 13"/>
          <p:cNvSpPr>
            <a:spLocks noChangeShapeType="1"/>
          </p:cNvSpPr>
          <p:nvPr/>
        </p:nvSpPr>
        <p:spPr bwMode="auto">
          <a:xfrm rot="16200000">
            <a:off x="-2516716" y="3429000"/>
            <a:ext cx="6858000" cy="0"/>
          </a:xfrm>
          <a:prstGeom prst="line">
            <a:avLst/>
          </a:prstGeom>
          <a:noFill/>
          <a:ln w="9525">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354"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5" name="Group 7"/>
          <p:cNvGrpSpPr>
            <a:grpSpLocks/>
          </p:cNvGrpSpPr>
          <p:nvPr/>
        </p:nvGrpSpPr>
        <p:grpSpPr bwMode="auto">
          <a:xfrm>
            <a:off x="624417" y="3382963"/>
            <a:ext cx="575733" cy="431800"/>
            <a:chOff x="2971" y="2523"/>
            <a:chExt cx="544" cy="544"/>
          </a:xfrm>
        </p:grpSpPr>
        <p:sp>
          <p:nvSpPr>
            <p:cNvPr id="6" name="Freeform 8"/>
            <p:cNvSpPr>
              <a:spLocks/>
            </p:cNvSpPr>
            <p:nvPr userDrawn="1"/>
          </p:nvSpPr>
          <p:spPr bwMode="auto">
            <a:xfrm>
              <a:off x="2971" y="2523"/>
              <a:ext cx="227" cy="227"/>
            </a:xfrm>
            <a:custGeom>
              <a:avLst/>
              <a:gdLst>
                <a:gd name="T0" fmla="*/ 227 w 227"/>
                <a:gd name="T1" fmla="*/ 0 h 227"/>
                <a:gd name="T2" fmla="*/ 0 w 227"/>
                <a:gd name="T3" fmla="*/ 0 h 227"/>
                <a:gd name="T4" fmla="*/ 0 w 227"/>
                <a:gd name="T5" fmla="*/ 227 h 227"/>
                <a:gd name="T6" fmla="*/ 0 60000 65536"/>
                <a:gd name="T7" fmla="*/ 0 60000 65536"/>
                <a:gd name="T8" fmla="*/ 0 60000 65536"/>
              </a:gdLst>
              <a:ahLst/>
              <a:cxnLst>
                <a:cxn ang="T6">
                  <a:pos x="T0" y="T1"/>
                </a:cxn>
                <a:cxn ang="T7">
                  <a:pos x="T2" y="T3"/>
                </a:cxn>
                <a:cxn ang="T8">
                  <a:pos x="T4" y="T5"/>
                </a:cxn>
              </a:cxnLst>
              <a:rect l="0" t="0" r="r" b="b"/>
              <a:pathLst>
                <a:path w="227" h="227">
                  <a:moveTo>
                    <a:pt x="227" y="0"/>
                  </a:moveTo>
                  <a:lnTo>
                    <a:pt x="0" y="0"/>
                  </a:lnTo>
                  <a:lnTo>
                    <a:pt x="0" y="227"/>
                  </a:lnTo>
                </a:path>
              </a:pathLst>
            </a:custGeom>
            <a:noFill/>
            <a:ln w="9525">
              <a:solidFill>
                <a:srgbClr val="00B0F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354"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 name="Freeform 9"/>
            <p:cNvSpPr>
              <a:spLocks/>
            </p:cNvSpPr>
            <p:nvPr userDrawn="1"/>
          </p:nvSpPr>
          <p:spPr bwMode="auto">
            <a:xfrm flipH="1">
              <a:off x="3288" y="2523"/>
              <a:ext cx="227" cy="227"/>
            </a:xfrm>
            <a:custGeom>
              <a:avLst/>
              <a:gdLst>
                <a:gd name="T0" fmla="*/ 227 w 227"/>
                <a:gd name="T1" fmla="*/ 0 h 227"/>
                <a:gd name="T2" fmla="*/ 0 w 227"/>
                <a:gd name="T3" fmla="*/ 0 h 227"/>
                <a:gd name="T4" fmla="*/ 0 w 227"/>
                <a:gd name="T5" fmla="*/ 227 h 227"/>
                <a:gd name="T6" fmla="*/ 0 60000 65536"/>
                <a:gd name="T7" fmla="*/ 0 60000 65536"/>
                <a:gd name="T8" fmla="*/ 0 60000 65536"/>
              </a:gdLst>
              <a:ahLst/>
              <a:cxnLst>
                <a:cxn ang="T6">
                  <a:pos x="T0" y="T1"/>
                </a:cxn>
                <a:cxn ang="T7">
                  <a:pos x="T2" y="T3"/>
                </a:cxn>
                <a:cxn ang="T8">
                  <a:pos x="T4" y="T5"/>
                </a:cxn>
              </a:cxnLst>
              <a:rect l="0" t="0" r="r" b="b"/>
              <a:pathLst>
                <a:path w="227" h="227">
                  <a:moveTo>
                    <a:pt x="227" y="0"/>
                  </a:moveTo>
                  <a:lnTo>
                    <a:pt x="0" y="0"/>
                  </a:lnTo>
                  <a:lnTo>
                    <a:pt x="0" y="227"/>
                  </a:lnTo>
                </a:path>
              </a:pathLst>
            </a:custGeom>
            <a:noFill/>
            <a:ln w="9525">
              <a:solidFill>
                <a:srgbClr val="00B0F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354"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 name="Freeform 10"/>
            <p:cNvSpPr>
              <a:spLocks/>
            </p:cNvSpPr>
            <p:nvPr userDrawn="1"/>
          </p:nvSpPr>
          <p:spPr bwMode="auto">
            <a:xfrm flipV="1">
              <a:off x="2971" y="2840"/>
              <a:ext cx="227" cy="227"/>
            </a:xfrm>
            <a:custGeom>
              <a:avLst/>
              <a:gdLst>
                <a:gd name="T0" fmla="*/ 227 w 227"/>
                <a:gd name="T1" fmla="*/ 0 h 227"/>
                <a:gd name="T2" fmla="*/ 0 w 227"/>
                <a:gd name="T3" fmla="*/ 0 h 227"/>
                <a:gd name="T4" fmla="*/ 0 w 227"/>
                <a:gd name="T5" fmla="*/ 227 h 227"/>
                <a:gd name="T6" fmla="*/ 0 60000 65536"/>
                <a:gd name="T7" fmla="*/ 0 60000 65536"/>
                <a:gd name="T8" fmla="*/ 0 60000 65536"/>
              </a:gdLst>
              <a:ahLst/>
              <a:cxnLst>
                <a:cxn ang="T6">
                  <a:pos x="T0" y="T1"/>
                </a:cxn>
                <a:cxn ang="T7">
                  <a:pos x="T2" y="T3"/>
                </a:cxn>
                <a:cxn ang="T8">
                  <a:pos x="T4" y="T5"/>
                </a:cxn>
              </a:cxnLst>
              <a:rect l="0" t="0" r="r" b="b"/>
              <a:pathLst>
                <a:path w="227" h="227">
                  <a:moveTo>
                    <a:pt x="227" y="0"/>
                  </a:moveTo>
                  <a:lnTo>
                    <a:pt x="0" y="0"/>
                  </a:lnTo>
                  <a:lnTo>
                    <a:pt x="0" y="227"/>
                  </a:lnTo>
                </a:path>
              </a:pathLst>
            </a:custGeom>
            <a:noFill/>
            <a:ln w="9525">
              <a:solidFill>
                <a:srgbClr val="00B0F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354"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 name="Freeform 11"/>
            <p:cNvSpPr>
              <a:spLocks/>
            </p:cNvSpPr>
            <p:nvPr userDrawn="1"/>
          </p:nvSpPr>
          <p:spPr bwMode="auto">
            <a:xfrm flipH="1" flipV="1">
              <a:off x="3288" y="2840"/>
              <a:ext cx="227" cy="227"/>
            </a:xfrm>
            <a:custGeom>
              <a:avLst/>
              <a:gdLst>
                <a:gd name="T0" fmla="*/ 227 w 227"/>
                <a:gd name="T1" fmla="*/ 0 h 227"/>
                <a:gd name="T2" fmla="*/ 0 w 227"/>
                <a:gd name="T3" fmla="*/ 0 h 227"/>
                <a:gd name="T4" fmla="*/ 0 w 227"/>
                <a:gd name="T5" fmla="*/ 227 h 227"/>
                <a:gd name="T6" fmla="*/ 0 60000 65536"/>
                <a:gd name="T7" fmla="*/ 0 60000 65536"/>
                <a:gd name="T8" fmla="*/ 0 60000 65536"/>
              </a:gdLst>
              <a:ahLst/>
              <a:cxnLst>
                <a:cxn ang="T6">
                  <a:pos x="T0" y="T1"/>
                </a:cxn>
                <a:cxn ang="T7">
                  <a:pos x="T2" y="T3"/>
                </a:cxn>
                <a:cxn ang="T8">
                  <a:pos x="T4" y="T5"/>
                </a:cxn>
              </a:cxnLst>
              <a:rect l="0" t="0" r="r" b="b"/>
              <a:pathLst>
                <a:path w="227" h="227">
                  <a:moveTo>
                    <a:pt x="227" y="0"/>
                  </a:moveTo>
                  <a:lnTo>
                    <a:pt x="0" y="0"/>
                  </a:lnTo>
                  <a:lnTo>
                    <a:pt x="0" y="227"/>
                  </a:lnTo>
                </a:path>
              </a:pathLst>
            </a:custGeom>
            <a:noFill/>
            <a:ln w="9525">
              <a:solidFill>
                <a:srgbClr val="00B0F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354"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 name="Line 12"/>
          <p:cNvSpPr>
            <a:spLocks noChangeShapeType="1"/>
          </p:cNvSpPr>
          <p:nvPr/>
        </p:nvSpPr>
        <p:spPr bwMode="auto">
          <a:xfrm>
            <a:off x="2117" y="3598863"/>
            <a:ext cx="12192000" cy="0"/>
          </a:xfrm>
          <a:prstGeom prst="line">
            <a:avLst/>
          </a:prstGeom>
          <a:noFill/>
          <a:ln w="9525">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354"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 name="Oval 14"/>
          <p:cNvSpPr>
            <a:spLocks noChangeArrowheads="1"/>
          </p:cNvSpPr>
          <p:nvPr/>
        </p:nvSpPr>
        <p:spPr bwMode="auto">
          <a:xfrm>
            <a:off x="861487" y="3552825"/>
            <a:ext cx="97367" cy="71438"/>
          </a:xfrm>
          <a:prstGeom prst="ellipse">
            <a:avLst/>
          </a:prstGeom>
          <a:noFill/>
          <a:ln w="9525">
            <a:solidFill>
              <a:srgbClr val="00B0F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B0F0"/>
              </a:solidFill>
              <a:effectLst/>
              <a:uLnTx/>
              <a:uFillTx/>
              <a:latin typeface="Arial" panose="020B0604020202020204" pitchFamily="34" charset="0"/>
              <a:ea typeface="ＭＳ Ｐゴシック" panose="020B0600070205080204" pitchFamily="34" charset="-128"/>
              <a:cs typeface="+mn-cs"/>
            </a:endParaRPr>
          </a:p>
        </p:txBody>
      </p:sp>
      <p:grpSp>
        <p:nvGrpSpPr>
          <p:cNvPr id="12" name="群組 75"/>
          <p:cNvGrpSpPr>
            <a:grpSpLocks/>
          </p:cNvGrpSpPr>
          <p:nvPr userDrawn="1"/>
        </p:nvGrpSpPr>
        <p:grpSpPr bwMode="auto">
          <a:xfrm>
            <a:off x="6385988" y="5734055"/>
            <a:ext cx="5759449" cy="188913"/>
            <a:chOff x="4788793" y="5734050"/>
            <a:chExt cx="4320282" cy="188913"/>
          </a:xfrm>
        </p:grpSpPr>
        <p:grpSp>
          <p:nvGrpSpPr>
            <p:cNvPr id="13" name="群組 85"/>
            <p:cNvGrpSpPr>
              <a:grpSpLocks/>
            </p:cNvGrpSpPr>
            <p:nvPr userDrawn="1"/>
          </p:nvGrpSpPr>
          <p:grpSpPr bwMode="auto">
            <a:xfrm>
              <a:off x="4788793" y="5734050"/>
              <a:ext cx="4103687" cy="188913"/>
              <a:chOff x="4787900" y="5734050"/>
              <a:chExt cx="4103688" cy="188913"/>
            </a:xfrm>
          </p:grpSpPr>
          <p:sp>
            <p:nvSpPr>
              <p:cNvPr id="15" name="AutoShape 15"/>
              <p:cNvSpPr>
                <a:spLocks noChangeArrowheads="1"/>
              </p:cNvSpPr>
              <p:nvPr/>
            </p:nvSpPr>
            <p:spPr bwMode="auto">
              <a:xfrm>
                <a:off x="5651639" y="5734050"/>
                <a:ext cx="215935" cy="188913"/>
              </a:xfrm>
              <a:prstGeom prst="parallelogram">
                <a:avLst>
                  <a:gd name="adj" fmla="val 28571"/>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 name="AutoShape 16"/>
              <p:cNvSpPr>
                <a:spLocks noChangeArrowheads="1"/>
              </p:cNvSpPr>
              <p:nvPr/>
            </p:nvSpPr>
            <p:spPr bwMode="auto">
              <a:xfrm>
                <a:off x="5867574" y="5734050"/>
                <a:ext cx="215935" cy="188913"/>
              </a:xfrm>
              <a:prstGeom prst="parallelogram">
                <a:avLst>
                  <a:gd name="adj" fmla="val 28571"/>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 name="AutoShape 17"/>
              <p:cNvSpPr>
                <a:spLocks noChangeArrowheads="1"/>
              </p:cNvSpPr>
              <p:nvPr/>
            </p:nvSpPr>
            <p:spPr bwMode="auto">
              <a:xfrm>
                <a:off x="6083509" y="5734050"/>
                <a:ext cx="215935" cy="188913"/>
              </a:xfrm>
              <a:prstGeom prst="parallelogram">
                <a:avLst>
                  <a:gd name="adj" fmla="val 28571"/>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 name="AutoShape 18"/>
              <p:cNvSpPr>
                <a:spLocks noChangeArrowheads="1"/>
              </p:cNvSpPr>
              <p:nvPr/>
            </p:nvSpPr>
            <p:spPr bwMode="auto">
              <a:xfrm>
                <a:off x="6299443" y="5734050"/>
                <a:ext cx="215935" cy="188913"/>
              </a:xfrm>
              <a:prstGeom prst="parallelogram">
                <a:avLst>
                  <a:gd name="adj" fmla="val 28571"/>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 name="AutoShape 19"/>
              <p:cNvSpPr>
                <a:spLocks noChangeArrowheads="1"/>
              </p:cNvSpPr>
              <p:nvPr/>
            </p:nvSpPr>
            <p:spPr bwMode="auto">
              <a:xfrm>
                <a:off x="6515378"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 name="AutoShape 20"/>
              <p:cNvSpPr>
                <a:spLocks noChangeArrowheads="1"/>
              </p:cNvSpPr>
              <p:nvPr/>
            </p:nvSpPr>
            <p:spPr bwMode="auto">
              <a:xfrm>
                <a:off x="6731313"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 name="AutoShape 21"/>
              <p:cNvSpPr>
                <a:spLocks noChangeArrowheads="1"/>
              </p:cNvSpPr>
              <p:nvPr/>
            </p:nvSpPr>
            <p:spPr bwMode="auto">
              <a:xfrm>
                <a:off x="6948835"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 name="AutoShape 22"/>
              <p:cNvSpPr>
                <a:spLocks noChangeArrowheads="1"/>
              </p:cNvSpPr>
              <p:nvPr/>
            </p:nvSpPr>
            <p:spPr bwMode="auto">
              <a:xfrm>
                <a:off x="7164770"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 name="AutoShape 23"/>
              <p:cNvSpPr>
                <a:spLocks noChangeArrowheads="1"/>
              </p:cNvSpPr>
              <p:nvPr/>
            </p:nvSpPr>
            <p:spPr bwMode="auto">
              <a:xfrm>
                <a:off x="7380705"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 name="AutoShape 24"/>
              <p:cNvSpPr>
                <a:spLocks noChangeArrowheads="1"/>
              </p:cNvSpPr>
              <p:nvPr/>
            </p:nvSpPr>
            <p:spPr bwMode="auto">
              <a:xfrm>
                <a:off x="7596639"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 name="AutoShape 25"/>
              <p:cNvSpPr>
                <a:spLocks noChangeArrowheads="1"/>
              </p:cNvSpPr>
              <p:nvPr/>
            </p:nvSpPr>
            <p:spPr bwMode="auto">
              <a:xfrm>
                <a:off x="7812574"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 name="AutoShape 26"/>
              <p:cNvSpPr>
                <a:spLocks noChangeArrowheads="1"/>
              </p:cNvSpPr>
              <p:nvPr/>
            </p:nvSpPr>
            <p:spPr bwMode="auto">
              <a:xfrm>
                <a:off x="8028509"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 name="AutoShape 27"/>
              <p:cNvSpPr>
                <a:spLocks noChangeArrowheads="1"/>
              </p:cNvSpPr>
              <p:nvPr/>
            </p:nvSpPr>
            <p:spPr bwMode="auto">
              <a:xfrm>
                <a:off x="8244444"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AutoShape 28"/>
              <p:cNvSpPr>
                <a:spLocks noChangeArrowheads="1"/>
              </p:cNvSpPr>
              <p:nvPr/>
            </p:nvSpPr>
            <p:spPr bwMode="auto">
              <a:xfrm>
                <a:off x="8460379"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AutoShape 29"/>
              <p:cNvSpPr>
                <a:spLocks noChangeArrowheads="1"/>
              </p:cNvSpPr>
              <p:nvPr/>
            </p:nvSpPr>
            <p:spPr bwMode="auto">
              <a:xfrm>
                <a:off x="8676313"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AutoShape 32"/>
              <p:cNvSpPr>
                <a:spLocks noChangeArrowheads="1"/>
              </p:cNvSpPr>
              <p:nvPr/>
            </p:nvSpPr>
            <p:spPr bwMode="auto">
              <a:xfrm>
                <a:off x="4787900" y="5734050"/>
                <a:ext cx="215935" cy="188913"/>
              </a:xfrm>
              <a:prstGeom prst="parallelogram">
                <a:avLst>
                  <a:gd name="adj" fmla="val 28571"/>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AutoShape 33"/>
              <p:cNvSpPr>
                <a:spLocks noChangeArrowheads="1"/>
              </p:cNvSpPr>
              <p:nvPr/>
            </p:nvSpPr>
            <p:spPr bwMode="auto">
              <a:xfrm>
                <a:off x="5003835" y="5734050"/>
                <a:ext cx="215935" cy="188913"/>
              </a:xfrm>
              <a:prstGeom prst="parallelogram">
                <a:avLst>
                  <a:gd name="adj" fmla="val 28571"/>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 name="AutoShape 34"/>
              <p:cNvSpPr>
                <a:spLocks noChangeArrowheads="1"/>
              </p:cNvSpPr>
              <p:nvPr/>
            </p:nvSpPr>
            <p:spPr bwMode="auto">
              <a:xfrm>
                <a:off x="5219770" y="5734050"/>
                <a:ext cx="215935" cy="188913"/>
              </a:xfrm>
              <a:prstGeom prst="parallelogram">
                <a:avLst>
                  <a:gd name="adj" fmla="val 28571"/>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 name="AutoShape 35"/>
              <p:cNvSpPr>
                <a:spLocks noChangeArrowheads="1"/>
              </p:cNvSpPr>
              <p:nvPr/>
            </p:nvSpPr>
            <p:spPr bwMode="auto">
              <a:xfrm>
                <a:off x="5435704" y="5734050"/>
                <a:ext cx="215935" cy="188913"/>
              </a:xfrm>
              <a:prstGeom prst="parallelogram">
                <a:avLst>
                  <a:gd name="adj" fmla="val 28571"/>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4" name="AutoShape 29"/>
            <p:cNvSpPr>
              <a:spLocks noChangeArrowheads="1"/>
            </p:cNvSpPr>
            <p:nvPr userDrawn="1"/>
          </p:nvSpPr>
          <p:spPr bwMode="auto">
            <a:xfrm>
              <a:off x="8893140" y="5734050"/>
              <a:ext cx="215935" cy="188913"/>
            </a:xfrm>
            <a:prstGeom prst="parallelogram">
              <a:avLst>
                <a:gd name="adj" fmla="val 28571"/>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122" name="Rectangle 2"/>
          <p:cNvSpPr>
            <a:spLocks noGrp="1" noChangeArrowheads="1"/>
          </p:cNvSpPr>
          <p:nvPr>
            <p:ph type="ctrTitle"/>
          </p:nvPr>
        </p:nvSpPr>
        <p:spPr>
          <a:xfrm>
            <a:off x="914400" y="2130430"/>
            <a:ext cx="10363200" cy="1470025"/>
          </a:xfrm>
        </p:spPr>
        <p:txBody>
          <a:bodyPr/>
          <a:lstStyle>
            <a:lvl1pPr>
              <a:defRPr/>
            </a:lvl1pPr>
          </a:lstStyle>
          <a:p>
            <a:pPr lvl="0"/>
            <a:r>
              <a:rPr lang="zh-TW" altLang="en-US" noProof="0" dirty="0"/>
              <a:t>按一下以編輯母片標題樣式</a:t>
            </a:r>
            <a:endParaRPr lang="ja-JP" altLang="en-US" noProof="0" dirty="0"/>
          </a:p>
        </p:txBody>
      </p:sp>
      <p:sp>
        <p:nvSpPr>
          <p:cNvPr id="5123" name="Rectangle 3"/>
          <p:cNvSpPr>
            <a:spLocks noGrp="1" noChangeArrowheads="1"/>
          </p:cNvSpPr>
          <p:nvPr>
            <p:ph type="subTitle" idx="1"/>
          </p:nvPr>
        </p:nvSpPr>
        <p:spPr>
          <a:xfrm>
            <a:off x="3023659" y="3908425"/>
            <a:ext cx="8534400" cy="1752600"/>
          </a:xfrm>
        </p:spPr>
        <p:txBody>
          <a:bodyPr anchor="b"/>
          <a:lstStyle>
            <a:lvl1pPr marL="0" indent="0" algn="r">
              <a:buFontTx/>
              <a:buNone/>
              <a:defRPr>
                <a:latin typeface="Times New Roman" panose="02020603050405020304" pitchFamily="18" charset="0"/>
                <a:ea typeface="標楷體" panose="03000509000000000000" pitchFamily="65" charset="-120"/>
                <a:cs typeface="Times New Roman" panose="02020603050405020304" pitchFamily="18" charset="0"/>
              </a:defRPr>
            </a:lvl1pPr>
          </a:lstStyle>
          <a:p>
            <a:pPr lvl="0"/>
            <a:r>
              <a:rPr lang="zh-TW" altLang="en-US" noProof="0" dirty="0"/>
              <a:t>按一下以編輯母片副標題樣式</a:t>
            </a:r>
            <a:endParaRPr lang="ja-JP" altLang="en-US" noProof="0" dirty="0"/>
          </a:p>
        </p:txBody>
      </p:sp>
      <p:sp>
        <p:nvSpPr>
          <p:cNvPr id="34" name="Rectangle 4"/>
          <p:cNvSpPr>
            <a:spLocks noGrp="1" noChangeArrowheads="1"/>
          </p:cNvSpPr>
          <p:nvPr>
            <p:ph type="dt" sz="half" idx="10"/>
          </p:nvPr>
        </p:nvSpPr>
        <p:spPr>
          <a:xfrm>
            <a:off x="1043517" y="6245225"/>
            <a:ext cx="2844800" cy="476250"/>
          </a:xfrm>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35" name="Rectangle 5"/>
          <p:cNvSpPr>
            <a:spLocks noGrp="1" noChangeArrowheads="1"/>
          </p:cNvSpPr>
          <p:nvPr>
            <p:ph type="ftr" sz="quarter" idx="11"/>
          </p:nvPr>
        </p:nvSpPr>
        <p:spPr>
          <a:xfrm>
            <a:off x="4464051" y="6245225"/>
            <a:ext cx="3860800" cy="476250"/>
          </a:xfrm>
        </p:spPr>
        <p:txBody>
          <a:bodyPr/>
          <a:lstStyle>
            <a:lvl1pPr>
              <a:defRPr/>
            </a:lvl1pPr>
          </a:lstStyle>
          <a:p>
            <a:pPr fontAlgn="base">
              <a:spcBef>
                <a:spcPct val="0"/>
              </a:spcBef>
              <a:spcAft>
                <a:spcPct val="0"/>
              </a:spcAft>
              <a:defRPr/>
            </a:pPr>
            <a:endParaRPr kumimoji="1" lang="en-US" altLang="ja-JP" dirty="0">
              <a:solidFill>
                <a:srgbClr val="000000"/>
              </a:solidFill>
            </a:endParaRPr>
          </a:p>
        </p:txBody>
      </p:sp>
      <p:sp>
        <p:nvSpPr>
          <p:cNvPr id="36" name="Rectangle 6"/>
          <p:cNvSpPr>
            <a:spLocks noGrp="1" noChangeArrowheads="1"/>
          </p:cNvSpPr>
          <p:nvPr>
            <p:ph type="sldNum" sz="quarter" idx="12"/>
          </p:nvPr>
        </p:nvSpPr>
        <p:spPr>
          <a:xfrm>
            <a:off x="8737600" y="6245225"/>
            <a:ext cx="2844800" cy="476250"/>
          </a:xfrm>
        </p:spPr>
        <p:txBody>
          <a:bodyPr/>
          <a:lstStyle>
            <a:lvl1pPr algn="r">
              <a:defRPr/>
            </a:lvl1pPr>
          </a:lstStyle>
          <a:p>
            <a:pPr fontAlgn="base">
              <a:spcBef>
                <a:spcPct val="0"/>
              </a:spcBef>
              <a:spcAft>
                <a:spcPct val="0"/>
              </a:spcAft>
              <a:defRPr/>
            </a:pPr>
            <a:fld id="{2B4DD625-EB38-4B63-B9D3-C9A9AD53D054}" type="slidenum">
              <a:rPr kumimoji="1" lang="en-US" altLang="ja-JP" smtClean="0">
                <a:solidFill>
                  <a:srgbClr val="000000"/>
                </a:solidFill>
              </a:rPr>
              <a:pPr fontAlgn="base">
                <a:spcBef>
                  <a:spcPct val="0"/>
                </a:spcBef>
                <a:spcAft>
                  <a:spcPct val="0"/>
                </a:spcAft>
                <a:defRPr/>
              </a:pPr>
              <a:t>‹#›</a:t>
            </a:fld>
            <a:endParaRPr kumimoji="1" lang="en-US" altLang="ja-JP">
              <a:solidFill>
                <a:srgbClr val="000000"/>
              </a:solidFill>
            </a:endParaRPr>
          </a:p>
        </p:txBody>
      </p:sp>
      <p:grpSp>
        <p:nvGrpSpPr>
          <p:cNvPr id="37" name="群組 6"/>
          <p:cNvGrpSpPr>
            <a:grpSpLocks/>
          </p:cNvGrpSpPr>
          <p:nvPr userDrawn="1"/>
        </p:nvGrpSpPr>
        <p:grpSpPr bwMode="auto">
          <a:xfrm>
            <a:off x="912287" y="6381755"/>
            <a:ext cx="3456516" cy="188913"/>
            <a:chOff x="1546225" y="6091238"/>
            <a:chExt cx="2592388" cy="188912"/>
          </a:xfrm>
        </p:grpSpPr>
        <p:sp>
          <p:nvSpPr>
            <p:cNvPr id="38" name="AutoShape 30"/>
            <p:cNvSpPr>
              <a:spLocks noChangeArrowheads="1"/>
            </p:cNvSpPr>
            <p:nvPr userDrawn="1"/>
          </p:nvSpPr>
          <p:spPr bwMode="auto">
            <a:xfrm>
              <a:off x="1546225" y="6091238"/>
              <a:ext cx="215900" cy="188912"/>
            </a:xfrm>
            <a:prstGeom prst="parallelogram">
              <a:avLst>
                <a:gd name="adj" fmla="val 28572"/>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 name="AutoShape 31"/>
            <p:cNvSpPr>
              <a:spLocks noChangeArrowheads="1"/>
            </p:cNvSpPr>
            <p:nvPr userDrawn="1"/>
          </p:nvSpPr>
          <p:spPr bwMode="auto">
            <a:xfrm>
              <a:off x="1762125" y="6091238"/>
              <a:ext cx="215900" cy="188912"/>
            </a:xfrm>
            <a:prstGeom prst="parallelogram">
              <a:avLst>
                <a:gd name="adj" fmla="val 28572"/>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 name="AutoShape 32"/>
            <p:cNvSpPr>
              <a:spLocks noChangeArrowheads="1"/>
            </p:cNvSpPr>
            <p:nvPr userDrawn="1"/>
          </p:nvSpPr>
          <p:spPr bwMode="auto">
            <a:xfrm>
              <a:off x="1978025" y="6091238"/>
              <a:ext cx="215900" cy="188912"/>
            </a:xfrm>
            <a:prstGeom prst="parallelogram">
              <a:avLst>
                <a:gd name="adj" fmla="val 28572"/>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AutoShape 33"/>
            <p:cNvSpPr>
              <a:spLocks noChangeArrowheads="1"/>
            </p:cNvSpPr>
            <p:nvPr userDrawn="1"/>
          </p:nvSpPr>
          <p:spPr bwMode="auto">
            <a:xfrm>
              <a:off x="2193925" y="6091238"/>
              <a:ext cx="215900" cy="188912"/>
            </a:xfrm>
            <a:prstGeom prst="parallelogram">
              <a:avLst>
                <a:gd name="adj" fmla="val 28572"/>
              </a:avLst>
            </a:prstGeom>
            <a:solidFill>
              <a:srgbClr val="00B0F0"/>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AutoShape 34"/>
            <p:cNvSpPr>
              <a:spLocks noChangeArrowheads="1"/>
            </p:cNvSpPr>
            <p:nvPr userDrawn="1"/>
          </p:nvSpPr>
          <p:spPr bwMode="auto">
            <a:xfrm>
              <a:off x="2409825" y="6091238"/>
              <a:ext cx="215900" cy="188912"/>
            </a:xfrm>
            <a:prstGeom prst="parallelogram">
              <a:avLst>
                <a:gd name="adj" fmla="val 28572"/>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AutoShape 35"/>
            <p:cNvSpPr>
              <a:spLocks noChangeArrowheads="1"/>
            </p:cNvSpPr>
            <p:nvPr userDrawn="1"/>
          </p:nvSpPr>
          <p:spPr bwMode="auto">
            <a:xfrm>
              <a:off x="2625725" y="6091238"/>
              <a:ext cx="215900" cy="188912"/>
            </a:xfrm>
            <a:prstGeom prst="parallelogram">
              <a:avLst>
                <a:gd name="adj" fmla="val 28572"/>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AutoShape 36"/>
            <p:cNvSpPr>
              <a:spLocks noChangeArrowheads="1"/>
            </p:cNvSpPr>
            <p:nvPr userDrawn="1"/>
          </p:nvSpPr>
          <p:spPr bwMode="auto">
            <a:xfrm>
              <a:off x="2843213" y="6091238"/>
              <a:ext cx="215900" cy="188912"/>
            </a:xfrm>
            <a:prstGeom prst="parallelogram">
              <a:avLst>
                <a:gd name="adj" fmla="val 28572"/>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37"/>
            <p:cNvSpPr>
              <a:spLocks noChangeArrowheads="1"/>
            </p:cNvSpPr>
            <p:nvPr userDrawn="1"/>
          </p:nvSpPr>
          <p:spPr bwMode="auto">
            <a:xfrm>
              <a:off x="3059113" y="6091238"/>
              <a:ext cx="215900" cy="188912"/>
            </a:xfrm>
            <a:prstGeom prst="parallelogram">
              <a:avLst>
                <a:gd name="adj" fmla="val 28572"/>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38"/>
            <p:cNvSpPr>
              <a:spLocks noChangeArrowheads="1"/>
            </p:cNvSpPr>
            <p:nvPr userDrawn="1"/>
          </p:nvSpPr>
          <p:spPr bwMode="auto">
            <a:xfrm>
              <a:off x="3275013" y="6091238"/>
              <a:ext cx="215900" cy="188912"/>
            </a:xfrm>
            <a:prstGeom prst="parallelogram">
              <a:avLst>
                <a:gd name="adj" fmla="val 28572"/>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AutoShape 39"/>
            <p:cNvSpPr>
              <a:spLocks noChangeArrowheads="1"/>
            </p:cNvSpPr>
            <p:nvPr userDrawn="1"/>
          </p:nvSpPr>
          <p:spPr bwMode="auto">
            <a:xfrm>
              <a:off x="3490913" y="6091238"/>
              <a:ext cx="215900" cy="188912"/>
            </a:xfrm>
            <a:prstGeom prst="parallelogram">
              <a:avLst>
                <a:gd name="adj" fmla="val 28572"/>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AutoShape 40"/>
            <p:cNvSpPr>
              <a:spLocks noChangeArrowheads="1"/>
            </p:cNvSpPr>
            <p:nvPr userDrawn="1"/>
          </p:nvSpPr>
          <p:spPr bwMode="auto">
            <a:xfrm>
              <a:off x="3706813" y="6091238"/>
              <a:ext cx="215900" cy="188912"/>
            </a:xfrm>
            <a:prstGeom prst="parallelogram">
              <a:avLst>
                <a:gd name="adj" fmla="val 28572"/>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 name="AutoShape 41"/>
            <p:cNvSpPr>
              <a:spLocks noChangeArrowheads="1"/>
            </p:cNvSpPr>
            <p:nvPr userDrawn="1"/>
          </p:nvSpPr>
          <p:spPr bwMode="auto">
            <a:xfrm>
              <a:off x="3922713" y="6091238"/>
              <a:ext cx="215900" cy="188912"/>
            </a:xfrm>
            <a:prstGeom prst="parallelogram">
              <a:avLst>
                <a:gd name="adj" fmla="val 28572"/>
              </a:avLst>
            </a:prstGeom>
            <a:solidFill>
              <a:schemeClr val="bg1"/>
            </a:solidFill>
            <a:ln w="9525">
              <a:solidFill>
                <a:srgbClr val="00B0F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1303290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a:defRPr/>
            </a:lvl1pPr>
          </a:lstStyle>
          <a:p>
            <a:r>
              <a:rPr lang="zh-TW" altLang="en-US" dirty="0"/>
              <a:t>按一下以編輯母片標題樣式</a:t>
            </a:r>
          </a:p>
        </p:txBody>
      </p:sp>
      <p:sp>
        <p:nvSpPr>
          <p:cNvPr id="3" name="內容版面配置區 2"/>
          <p:cNvSpPr>
            <a:spLocks noGrp="1"/>
          </p:cNvSpPr>
          <p:nvPr>
            <p:ph idx="1"/>
          </p:nvPr>
        </p:nvSpPr>
        <p:spPr>
          <a:xfrm>
            <a:off x="335363" y="1628775"/>
            <a:ext cx="11617292" cy="4497388"/>
          </a:xfrm>
        </p:spPr>
        <p:txBody>
          <a:bodyPr/>
          <a:lstStyle>
            <a:lvl1pPr>
              <a:defRPr sz="2800">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buFont typeface="Wingdings" panose="05000000000000000000" pitchFamily="2" charset="2"/>
              <a:buChar char="w"/>
              <a:defRPr sz="2400">
                <a:latin typeface="Times New Roman" panose="02020603050405020304" pitchFamily="18" charset="0"/>
                <a:ea typeface="標楷體" panose="03000509000000000000" pitchFamily="65" charset="-120"/>
                <a:cs typeface="Times New Roman" panose="02020603050405020304" pitchFamily="18" charset="0"/>
              </a:defRPr>
            </a:lvl2pPr>
            <a:lvl3pPr>
              <a:defRPr sz="2000">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buFont typeface="Wingdings" panose="05000000000000000000" pitchFamily="2" charset="2"/>
              <a:buChar char="Ø"/>
              <a:defRPr sz="1800">
                <a:latin typeface="Times New Roman" panose="02020603050405020304" pitchFamily="18" charset="0"/>
                <a:ea typeface="標楷體" panose="03000509000000000000" pitchFamily="65" charset="-120"/>
                <a:cs typeface="Times New Roman" panose="02020603050405020304" pitchFamily="18" charset="0"/>
              </a:defRPr>
            </a:lvl4pPr>
            <a:lvl5pPr>
              <a:defRPr sz="1800">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 name="Rectangle 4"/>
          <p:cNvSpPr>
            <a:spLocks noGrp="1" noChangeArrowheads="1"/>
          </p:cNvSpPr>
          <p:nvPr>
            <p:ph type="dt" sz="half" idx="10"/>
          </p:nvPr>
        </p:nvSpPr>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9"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10"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3F58C610-EEC7-4648-8BC7-E3D16E587BBD}" type="slidenum">
              <a:rPr kumimoji="1" lang="en-US" altLang="ja-JP" smtClean="0">
                <a:solidFill>
                  <a:srgbClr val="000000"/>
                </a:solidFill>
              </a:rPr>
              <a:pPr fontAlgn="base">
                <a:spcBef>
                  <a:spcPct val="0"/>
                </a:spcBef>
                <a:spcAft>
                  <a:spcPct val="0"/>
                </a:spcAft>
                <a:defRPr/>
              </a:pPr>
              <a:t>‹#›</a:t>
            </a:fld>
            <a:endParaRPr kumimoji="1" lang="en-US" altLang="ja-JP">
              <a:solidFill>
                <a:srgbClr val="000000"/>
              </a:solidFill>
            </a:endParaRPr>
          </a:p>
        </p:txBody>
      </p:sp>
    </p:spTree>
    <p:extLst>
      <p:ext uri="{BB962C8B-B14F-4D97-AF65-F5344CB8AC3E}">
        <p14:creationId xmlns:p14="http://schemas.microsoft.com/office/powerpoint/2010/main" val="3745657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1" y="1709743"/>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1" y="4589468"/>
            <a:ext cx="10515600" cy="1500187"/>
          </a:xfrm>
        </p:spPr>
        <p:txBody>
          <a:bodyPr/>
          <a:lstStyle>
            <a:lvl1pPr marL="0" indent="0">
              <a:buNone/>
              <a:defRPr sz="2400">
                <a:latin typeface="Times New Roman" panose="02020603050405020304" pitchFamily="18" charset="0"/>
                <a:ea typeface="標楷體" panose="03000509000000000000" pitchFamily="65" charset="-120"/>
                <a:cs typeface="Times New Roman" panose="02020603050405020304" pitchFamily="18" charset="0"/>
              </a:defRPr>
            </a:lvl1pPr>
            <a:lvl2pPr marL="457178" indent="0">
              <a:buNone/>
              <a:defRPr sz="2000"/>
            </a:lvl2pPr>
            <a:lvl3pPr marL="914354" indent="0">
              <a:buNone/>
              <a:defRPr sz="1800"/>
            </a:lvl3pPr>
            <a:lvl4pPr marL="1371532" indent="0">
              <a:buNone/>
              <a:defRPr sz="1600"/>
            </a:lvl4pPr>
            <a:lvl5pPr marL="1828709" indent="0">
              <a:buNone/>
              <a:defRPr sz="1600"/>
            </a:lvl5pPr>
            <a:lvl6pPr marL="2285886" indent="0">
              <a:buNone/>
              <a:defRPr sz="1600"/>
            </a:lvl6pPr>
            <a:lvl7pPr marL="2743062" indent="0">
              <a:buNone/>
              <a:defRPr sz="1600"/>
            </a:lvl7pPr>
            <a:lvl8pPr marL="3200240" indent="0">
              <a:buNone/>
              <a:defRPr sz="1600"/>
            </a:lvl8pPr>
            <a:lvl9pPr marL="3657418" indent="0">
              <a:buNone/>
              <a:defRPr sz="1600"/>
            </a:lvl9pPr>
          </a:lstStyle>
          <a:p>
            <a:pPr lvl="0"/>
            <a:r>
              <a:rPr lang="zh-TW" altLang="en-US" dirty="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CEA7B84-AFD4-4E93-BB36-6D71902A15F0}" type="slidenum">
              <a:rPr kumimoji="1" lang="en-US" altLang="ja-JP" smtClean="0">
                <a:solidFill>
                  <a:srgbClr val="000000"/>
                </a:solidFill>
              </a:rPr>
              <a:pPr fontAlgn="base">
                <a:spcBef>
                  <a:spcPct val="0"/>
                </a:spcBef>
                <a:spcAft>
                  <a:spcPct val="0"/>
                </a:spcAft>
                <a:defRPr/>
              </a:pPr>
              <a:t>‹#›</a:t>
            </a:fld>
            <a:endParaRPr kumimoji="1" lang="en-US" altLang="ja-JP">
              <a:solidFill>
                <a:srgbClr val="000000"/>
              </a:solidFill>
            </a:endParaRPr>
          </a:p>
        </p:txBody>
      </p:sp>
    </p:spTree>
    <p:extLst>
      <p:ext uri="{BB962C8B-B14F-4D97-AF65-F5344CB8AC3E}">
        <p14:creationId xmlns:p14="http://schemas.microsoft.com/office/powerpoint/2010/main" val="360675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a:defRPr/>
            </a:lvl1pPr>
          </a:lstStyle>
          <a:p>
            <a:r>
              <a:rPr lang="zh-TW" altLang="en-US" dirty="0"/>
              <a:t>按一下以編輯母片標題樣式</a:t>
            </a:r>
          </a:p>
        </p:txBody>
      </p:sp>
      <p:sp>
        <p:nvSpPr>
          <p:cNvPr id="3" name="內容版面配置區 2"/>
          <p:cNvSpPr>
            <a:spLocks noGrp="1"/>
          </p:cNvSpPr>
          <p:nvPr>
            <p:ph sz="half" idx="1"/>
          </p:nvPr>
        </p:nvSpPr>
        <p:spPr>
          <a:xfrm>
            <a:off x="912287" y="1628775"/>
            <a:ext cx="4938183" cy="4497388"/>
          </a:xfrm>
        </p:spPr>
        <p:txBody>
          <a:bodyPr/>
          <a:lstStyle>
            <a:lvl1pPr>
              <a:defRPr sz="2800"/>
            </a:lvl1pPr>
            <a:lvl2pPr>
              <a:defRPr sz="2400"/>
            </a:lvl2pPr>
            <a:lvl3pPr>
              <a:defRPr sz="2000"/>
            </a:lvl3pPr>
            <a:lvl4pPr>
              <a:defRPr sz="1800"/>
            </a:lvl4pPr>
            <a:lvl5pPr>
              <a:defRPr sz="18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6053667" y="1628775"/>
            <a:ext cx="4938184" cy="4497388"/>
          </a:xfrm>
        </p:spPr>
        <p:txBody>
          <a:bodyPr/>
          <a:lstStyle>
            <a:lvl1pPr>
              <a:defRPr sz="2800"/>
            </a:lvl1pPr>
            <a:lvl2pPr>
              <a:defRPr sz="2400"/>
            </a:lvl2pPr>
            <a:lvl3pPr>
              <a:defRPr sz="2000"/>
            </a:lvl3pPr>
            <a:lvl4pPr>
              <a:defRPr sz="1800"/>
            </a:lvl4pPr>
            <a:lvl5pPr>
              <a:defRPr sz="18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Rectangle 4"/>
          <p:cNvSpPr>
            <a:spLocks noGrp="1" noChangeArrowheads="1"/>
          </p:cNvSpPr>
          <p:nvPr>
            <p:ph type="dt" sz="half" idx="10"/>
          </p:nvPr>
        </p:nvSpPr>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10"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11"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DAC7099D-42D3-48A5-818A-061D0C9F8F59}" type="slidenum">
              <a:rPr kumimoji="1" lang="en-US" altLang="ja-JP" smtClean="0">
                <a:solidFill>
                  <a:srgbClr val="000000"/>
                </a:solidFill>
              </a:rPr>
              <a:pPr fontAlgn="base">
                <a:spcBef>
                  <a:spcPct val="0"/>
                </a:spcBef>
                <a:spcAft>
                  <a:spcPct val="0"/>
                </a:spcAft>
                <a:defRPr/>
              </a:pPr>
              <a:t>‹#›</a:t>
            </a:fld>
            <a:endParaRPr kumimoji="1" lang="en-US" altLang="ja-JP">
              <a:solidFill>
                <a:srgbClr val="000000"/>
              </a:solidFill>
            </a:endParaRPr>
          </a:p>
        </p:txBody>
      </p:sp>
    </p:spTree>
    <p:extLst>
      <p:ext uri="{BB962C8B-B14F-4D97-AF65-F5344CB8AC3E}">
        <p14:creationId xmlns:p14="http://schemas.microsoft.com/office/powerpoint/2010/main" val="3976724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40317" y="365129"/>
            <a:ext cx="10515600" cy="1325563"/>
          </a:xfrm>
        </p:spPr>
        <p:txBody>
          <a:bodyPr/>
          <a:lstStyle>
            <a:lvl1pPr algn="ctr">
              <a:defRPr/>
            </a:lvl1pPr>
          </a:lstStyle>
          <a:p>
            <a:r>
              <a:rPr lang="zh-TW" altLang="en-US" dirty="0"/>
              <a:t>按一下以編輯母片標題樣式</a:t>
            </a:r>
          </a:p>
        </p:txBody>
      </p:sp>
      <p:sp>
        <p:nvSpPr>
          <p:cNvPr id="3" name="文字版面配置區 2"/>
          <p:cNvSpPr>
            <a:spLocks noGrp="1"/>
          </p:cNvSpPr>
          <p:nvPr>
            <p:ph type="body" idx="1"/>
          </p:nvPr>
        </p:nvSpPr>
        <p:spPr>
          <a:xfrm>
            <a:off x="840319" y="1681163"/>
            <a:ext cx="5158316"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40319" y="2505075"/>
            <a:ext cx="5158316" cy="3684588"/>
          </a:xfrm>
        </p:spPr>
        <p:txBody>
          <a:bodyPr/>
          <a:lstStyle>
            <a:lvl1pPr>
              <a:defRPr sz="2800"/>
            </a:lvl1pPr>
            <a:lvl2pPr>
              <a:defRPr sz="2400"/>
            </a:lvl2pPr>
            <a:lvl3pPr>
              <a:defRPr sz="2000"/>
            </a:lvl3pPr>
            <a:lvl4pPr>
              <a:defRPr sz="1800"/>
            </a:lvl4pPr>
            <a:lvl5pPr>
              <a:defRPr sz="18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6172200" y="1681163"/>
            <a:ext cx="518371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717" cy="3684588"/>
          </a:xfrm>
        </p:spPr>
        <p:txBody>
          <a:bodyPr/>
          <a:lstStyle>
            <a:lvl1pPr>
              <a:defRPr sz="2800"/>
            </a:lvl1pPr>
            <a:lvl2pPr>
              <a:defRPr sz="2400"/>
            </a:lvl2pPr>
            <a:lvl3pPr>
              <a:defRPr sz="2000"/>
            </a:lvl3pPr>
            <a:lvl4pPr>
              <a:defRPr sz="1800"/>
            </a:lvl4pPr>
            <a:lvl5pPr>
              <a:defRPr sz="18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1" name="Rectangle 4"/>
          <p:cNvSpPr>
            <a:spLocks noGrp="1" noChangeArrowheads="1"/>
          </p:cNvSpPr>
          <p:nvPr>
            <p:ph type="dt" sz="half" idx="10"/>
          </p:nvPr>
        </p:nvSpPr>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12"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13"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C6B135D7-AC64-445F-99F3-6722499913A4}" type="slidenum">
              <a:rPr kumimoji="1" lang="en-US" altLang="ja-JP" smtClean="0">
                <a:solidFill>
                  <a:srgbClr val="000000"/>
                </a:solidFill>
              </a:rPr>
              <a:pPr fontAlgn="base">
                <a:spcBef>
                  <a:spcPct val="0"/>
                </a:spcBef>
                <a:spcAft>
                  <a:spcPct val="0"/>
                </a:spcAft>
                <a:defRPr/>
              </a:pPr>
              <a:t>‹#›</a:t>
            </a:fld>
            <a:endParaRPr kumimoji="1" lang="en-US" altLang="ja-JP">
              <a:solidFill>
                <a:srgbClr val="000000"/>
              </a:solidFill>
            </a:endParaRPr>
          </a:p>
        </p:txBody>
      </p:sp>
    </p:spTree>
    <p:extLst>
      <p:ext uri="{BB962C8B-B14F-4D97-AF65-F5344CB8AC3E}">
        <p14:creationId xmlns:p14="http://schemas.microsoft.com/office/powerpoint/2010/main" val="1944009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Rectangle 4"/>
          <p:cNvSpPr>
            <a:spLocks noGrp="1" noChangeArrowheads="1"/>
          </p:cNvSpPr>
          <p:nvPr>
            <p:ph type="dt" sz="half" idx="10"/>
          </p:nvPr>
        </p:nvSpPr>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7"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8"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F506A2C4-EC30-4A1A-B73D-32098C6C593E}" type="slidenum">
              <a:rPr kumimoji="1" lang="en-US" altLang="ja-JP" smtClean="0">
                <a:solidFill>
                  <a:srgbClr val="000000"/>
                </a:solidFill>
              </a:rPr>
              <a:pPr fontAlgn="base">
                <a:spcBef>
                  <a:spcPct val="0"/>
                </a:spcBef>
                <a:spcAft>
                  <a:spcPct val="0"/>
                </a:spcAft>
                <a:defRPr/>
              </a:pPr>
              <a:t>‹#›</a:t>
            </a:fld>
            <a:endParaRPr kumimoji="1" lang="en-US" altLang="ja-JP">
              <a:solidFill>
                <a:srgbClr val="000000"/>
              </a:solidFill>
            </a:endParaRPr>
          </a:p>
        </p:txBody>
      </p:sp>
    </p:spTree>
    <p:extLst>
      <p:ext uri="{BB962C8B-B14F-4D97-AF65-F5344CB8AC3E}">
        <p14:creationId xmlns:p14="http://schemas.microsoft.com/office/powerpoint/2010/main" val="34884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40321" y="457200"/>
            <a:ext cx="393276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717" y="987430"/>
            <a:ext cx="6172200" cy="4873625"/>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文字版面配置區 3"/>
          <p:cNvSpPr>
            <a:spLocks noGrp="1"/>
          </p:cNvSpPr>
          <p:nvPr>
            <p:ph type="body" sz="half" idx="2"/>
          </p:nvPr>
        </p:nvSpPr>
        <p:spPr>
          <a:xfrm>
            <a:off x="840321" y="2057400"/>
            <a:ext cx="393276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zh-TW" altLang="en-US" dirty="0"/>
              <a:t>按一下以編輯母片文字樣式</a:t>
            </a:r>
          </a:p>
        </p:txBody>
      </p:sp>
      <p:sp>
        <p:nvSpPr>
          <p:cNvPr id="9" name="Rectangle 4"/>
          <p:cNvSpPr>
            <a:spLocks noGrp="1" noChangeArrowheads="1"/>
          </p:cNvSpPr>
          <p:nvPr>
            <p:ph type="dt" sz="half" idx="10"/>
          </p:nvPr>
        </p:nvSpPr>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10"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kumimoji="1" lang="en-US" altLang="ja-JP">
              <a:solidFill>
                <a:srgbClr val="000000"/>
              </a:solidFill>
            </a:endParaRPr>
          </a:p>
        </p:txBody>
      </p:sp>
      <p:sp>
        <p:nvSpPr>
          <p:cNvPr id="11"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79B549A5-AF2C-41CA-BC4A-685A3A7D9D88}" type="slidenum">
              <a:rPr kumimoji="1" lang="en-US" altLang="ja-JP" smtClean="0">
                <a:solidFill>
                  <a:srgbClr val="000000"/>
                </a:solidFill>
              </a:rPr>
              <a:pPr fontAlgn="base">
                <a:spcBef>
                  <a:spcPct val="0"/>
                </a:spcBef>
                <a:spcAft>
                  <a:spcPct val="0"/>
                </a:spcAft>
                <a:defRPr/>
              </a:pPr>
              <a:t>‹#›</a:t>
            </a:fld>
            <a:endParaRPr kumimoji="1" lang="en-US" altLang="ja-JP">
              <a:solidFill>
                <a:srgbClr val="000000"/>
              </a:solidFill>
            </a:endParaRPr>
          </a:p>
        </p:txBody>
      </p:sp>
    </p:spTree>
    <p:extLst>
      <p:ext uri="{BB962C8B-B14F-4D97-AF65-F5344CB8AC3E}">
        <p14:creationId xmlns:p14="http://schemas.microsoft.com/office/powerpoint/2010/main" val="1678410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1" y="274638"/>
            <a:ext cx="1038225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ja-JP" altLang="en-US"/>
          </a:p>
        </p:txBody>
      </p:sp>
      <p:sp>
        <p:nvSpPr>
          <p:cNvPr id="1027" name="Rectangle 3"/>
          <p:cNvSpPr>
            <a:spLocks noGrp="1" noChangeArrowheads="1"/>
          </p:cNvSpPr>
          <p:nvPr>
            <p:ph type="body" idx="1"/>
          </p:nvPr>
        </p:nvSpPr>
        <p:spPr bwMode="auto">
          <a:xfrm>
            <a:off x="335363" y="1628775"/>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2351617" y="6381750"/>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defRPr/>
            </a:pPr>
            <a:endParaRPr kumimoji="1" lang="en-US" altLang="ja-JP">
              <a:solidFill>
                <a:srgbClr val="000000"/>
              </a:solidFill>
            </a:endParaRPr>
          </a:p>
        </p:txBody>
      </p:sp>
      <p:sp>
        <p:nvSpPr>
          <p:cNvPr id="1029" name="Rectangle 5"/>
          <p:cNvSpPr>
            <a:spLocks noGrp="1" noChangeArrowheads="1"/>
          </p:cNvSpPr>
          <p:nvPr>
            <p:ph type="ftr" sz="quarter" idx="3"/>
          </p:nvPr>
        </p:nvSpPr>
        <p:spPr bwMode="auto">
          <a:xfrm>
            <a:off x="5808137" y="6381750"/>
            <a:ext cx="39581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kumimoji="1" lang="en-US" altLang="ja-JP">
              <a:solidFill>
                <a:srgbClr val="000000"/>
              </a:solidFill>
            </a:endParaRPr>
          </a:p>
        </p:txBody>
      </p:sp>
      <p:sp>
        <p:nvSpPr>
          <p:cNvPr id="1030" name="Rectangle 6"/>
          <p:cNvSpPr>
            <a:spLocks noGrp="1" noChangeArrowheads="1"/>
          </p:cNvSpPr>
          <p:nvPr>
            <p:ph type="sldNum" sz="quarter" idx="4"/>
          </p:nvPr>
        </p:nvSpPr>
        <p:spPr bwMode="auto">
          <a:xfrm>
            <a:off x="11135784" y="6381750"/>
            <a:ext cx="1056216"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fontAlgn="base">
              <a:spcBef>
                <a:spcPct val="0"/>
              </a:spcBef>
              <a:spcAft>
                <a:spcPct val="0"/>
              </a:spcAft>
              <a:defRPr/>
            </a:pPr>
            <a:fld id="{FC945DAE-CF0E-4E7B-81BC-5FF1ACCCA093}" type="slidenum">
              <a:rPr kumimoji="1" lang="en-US" altLang="ja-JP" smtClean="0">
                <a:solidFill>
                  <a:srgbClr val="000000"/>
                </a:solidFill>
              </a:rPr>
              <a:pPr fontAlgn="base">
                <a:spcBef>
                  <a:spcPct val="0"/>
                </a:spcBef>
                <a:spcAft>
                  <a:spcPct val="0"/>
                </a:spcAft>
                <a:defRPr/>
              </a:pPr>
              <a:t>‹#›</a:t>
            </a:fld>
            <a:endParaRPr kumimoji="1" lang="en-US" altLang="ja-JP">
              <a:solidFill>
                <a:srgbClr val="000000"/>
              </a:solidFill>
            </a:endParaRPr>
          </a:p>
        </p:txBody>
      </p:sp>
      <p:sp>
        <p:nvSpPr>
          <p:cNvPr id="1031" name="Line 17"/>
          <p:cNvSpPr>
            <a:spLocks noChangeShapeType="1"/>
          </p:cNvSpPr>
          <p:nvPr/>
        </p:nvSpPr>
        <p:spPr bwMode="auto">
          <a:xfrm>
            <a:off x="-2117" y="1509713"/>
            <a:ext cx="12192001" cy="0"/>
          </a:xfrm>
          <a:prstGeom prst="line">
            <a:avLst/>
          </a:prstGeom>
          <a:noFill/>
          <a:ln w="9525">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354"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0" name="Rectangle 6"/>
          <p:cNvSpPr txBox="1">
            <a:spLocks noChangeArrowheads="1"/>
          </p:cNvSpPr>
          <p:nvPr userDrawn="1"/>
        </p:nvSpPr>
        <p:spPr bwMode="auto">
          <a:xfrm>
            <a:off x="11135784" y="6381750"/>
            <a:ext cx="1056216"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ctr" rtl="0" eaLnBrk="1" fontAlgn="base" hangingPunct="1">
              <a:spcBef>
                <a:spcPct val="0"/>
              </a:spcBef>
              <a:spcAft>
                <a:spcPct val="0"/>
              </a:spcAft>
              <a:defRPr kumimoji="1" sz="1400" b="1" kern="1200">
                <a:solidFill>
                  <a:schemeClr val="tx1"/>
                </a:solidFill>
                <a:latin typeface="微軟正黑體" panose="020B0604030504040204" pitchFamily="34" charset="-120"/>
                <a:ea typeface="微軟正黑體" panose="020B0604030504040204" pitchFamily="34" charset="-120"/>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ctr" defTabSz="914354"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rPr>
              <a:t>P</a:t>
            </a:r>
            <a:fld id="{8BA0A769-0EAA-4950-B6F9-97FD6B9E6567}" type="slidenum">
              <a:rPr kumimoji="1" lang="en-US" altLang="ja-JP" sz="1400" b="1" i="0" u="none" strike="noStrike" kern="1200" cap="none" spc="0" normalizeH="0" baseline="0" noProof="0"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pPr marL="0" marR="0" lvl="0" indent="0" algn="ctr" defTabSz="914354" rtl="0" eaLnBrk="1" fontAlgn="base" latinLnBrk="0" hangingPunct="1">
                <a:lnSpc>
                  <a:spcPct val="100000"/>
                </a:lnSpc>
                <a:spcBef>
                  <a:spcPct val="0"/>
                </a:spcBef>
                <a:spcAft>
                  <a:spcPct val="0"/>
                </a:spcAft>
                <a:buClrTx/>
                <a:buSzTx/>
                <a:buFontTx/>
                <a:buNone/>
                <a:tabLst/>
                <a:defRPr/>
              </a:pPr>
              <a:t>‹#›</a:t>
            </a:fld>
            <a:endParaRPr kumimoji="1" lang="en-US" altLang="ja-JP" sz="14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
        <p:nvSpPr>
          <p:cNvPr id="71" name="Text Box 5"/>
          <p:cNvSpPr txBox="1">
            <a:spLocks noChangeArrowheads="1"/>
          </p:cNvSpPr>
          <p:nvPr userDrawn="1"/>
        </p:nvSpPr>
        <p:spPr bwMode="auto">
          <a:xfrm>
            <a:off x="166061" y="6538917"/>
            <a:ext cx="10058401" cy="307750"/>
          </a:xfrm>
          <a:prstGeom prst="rect">
            <a:avLst/>
          </a:prstGeom>
          <a:noFill/>
          <a:ln w="9525">
            <a:noFill/>
            <a:miter lim="800000"/>
            <a:headEnd/>
            <a:tailEnd/>
          </a:ln>
          <a:effectLst/>
        </p:spPr>
        <p:txBody>
          <a:bodyPr lIns="91411" tIns="45707" rIns="91411" bIns="45707">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marL="0" marR="0" lvl="0" indent="0" algn="l" defTabSz="914354" rtl="0" eaLnBrk="0" fontAlgn="base" latinLnBrk="0" hangingPunct="0">
              <a:lnSpc>
                <a:spcPct val="100000"/>
              </a:lnSpc>
              <a:spcBef>
                <a:spcPct val="50000"/>
              </a:spcBef>
              <a:spcAft>
                <a:spcPct val="0"/>
              </a:spcAft>
              <a:buClrTx/>
              <a:buSzTx/>
              <a:buFontTx/>
              <a:buNone/>
              <a:tabLst/>
              <a:defRPr/>
            </a:pPr>
            <a:r>
              <a:rPr kumimoji="0" lang="en-US" altLang="zh-TW" sz="1400" b="0" i="1" u="none" strike="noStrike" kern="1200" cap="none" spc="0" normalizeH="0" baseline="0" noProof="0" dirty="0">
                <a:ln>
                  <a:noFill/>
                </a:ln>
                <a:solidFill>
                  <a:srgbClr val="DAEDEF">
                    <a:lumMod val="50000"/>
                    <a:alpha val="85000"/>
                  </a:srgbClr>
                </a:solidFill>
                <a:effectLst/>
                <a:uLnTx/>
                <a:uFillTx/>
                <a:latin typeface="Arial Black" pitchFamily="34" charset="0"/>
                <a:ea typeface="新細明體" pitchFamily="18" charset="-120"/>
                <a:cs typeface="+mn-cs"/>
              </a:rPr>
              <a:t>Communication IC &amp; Signal Processing lab 716 </a:t>
            </a:r>
            <a:endParaRPr kumimoji="0" lang="en-US" altLang="zh-TW" sz="1100" b="1" i="1" u="none" strike="noStrike" kern="1200" cap="none" spc="0" normalizeH="0" baseline="0" noProof="0" dirty="0">
              <a:ln>
                <a:noFill/>
              </a:ln>
              <a:solidFill>
                <a:srgbClr val="DAEDEF">
                  <a:lumMod val="50000"/>
                  <a:alpha val="85000"/>
                </a:srgbClr>
              </a:solidFill>
              <a:effectLst/>
              <a:uLnTx/>
              <a:uFillTx/>
              <a:latin typeface="Arial" pitchFamily="34" charset="0"/>
              <a:ea typeface="新細明體" pitchFamily="18" charset="-120"/>
              <a:cs typeface="Arial" pitchFamily="34" charset="0"/>
            </a:endParaRPr>
          </a:p>
        </p:txBody>
      </p:sp>
      <p:pic>
        <p:nvPicPr>
          <p:cNvPr id="2" name="Picture 2" descr="http://logo.nchu.edu.tw/renovation/logo/logo1.gif"/>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309508" y="394401"/>
            <a:ext cx="1652552" cy="102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612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sldNum="0" hdr="0" ftr="0" dt="0"/>
  <p:txStyles>
    <p:titleStyle>
      <a:lvl1pPr algn="ctr" rtl="0" eaLnBrk="0" fontAlgn="base" hangingPunct="0">
        <a:spcBef>
          <a:spcPct val="0"/>
        </a:spcBef>
        <a:spcAft>
          <a:spcPct val="0"/>
        </a:spcAft>
        <a:defRPr kumimoji="1" sz="4400" b="1" kern="1200">
          <a:solidFill>
            <a:srgbClr val="FF9900"/>
          </a:solidFill>
          <a:latin typeface="微軟正黑體" panose="020B0604030504040204" pitchFamily="34" charset="-120"/>
          <a:ea typeface="微軟正黑體" panose="020B0604030504040204" pitchFamily="34" charset="-120"/>
          <a:cs typeface="+mj-cs"/>
        </a:defRPr>
      </a:lvl1pPr>
      <a:lvl2pPr algn="ctr" rtl="0" eaLnBrk="0" fontAlgn="base" hangingPunct="0">
        <a:spcBef>
          <a:spcPct val="0"/>
        </a:spcBef>
        <a:spcAft>
          <a:spcPct val="0"/>
        </a:spcAft>
        <a:defRPr kumimoji="1" sz="4400" b="1">
          <a:solidFill>
            <a:srgbClr val="FF9900"/>
          </a:solidFill>
          <a:latin typeface="微軟正黑體" panose="020B0604030504040204" pitchFamily="34" charset="-120"/>
          <a:ea typeface="微軟正黑體" panose="020B0604030504040204" pitchFamily="34" charset="-120"/>
        </a:defRPr>
      </a:lvl2pPr>
      <a:lvl3pPr algn="ctr" rtl="0" eaLnBrk="0" fontAlgn="base" hangingPunct="0">
        <a:spcBef>
          <a:spcPct val="0"/>
        </a:spcBef>
        <a:spcAft>
          <a:spcPct val="0"/>
        </a:spcAft>
        <a:defRPr kumimoji="1" sz="4400" b="1">
          <a:solidFill>
            <a:srgbClr val="FF9900"/>
          </a:solidFill>
          <a:latin typeface="微軟正黑體" panose="020B0604030504040204" pitchFamily="34" charset="-120"/>
          <a:ea typeface="微軟正黑體" panose="020B0604030504040204" pitchFamily="34" charset="-120"/>
        </a:defRPr>
      </a:lvl3pPr>
      <a:lvl4pPr algn="ctr" rtl="0" eaLnBrk="0" fontAlgn="base" hangingPunct="0">
        <a:spcBef>
          <a:spcPct val="0"/>
        </a:spcBef>
        <a:spcAft>
          <a:spcPct val="0"/>
        </a:spcAft>
        <a:defRPr kumimoji="1" sz="4400" b="1">
          <a:solidFill>
            <a:srgbClr val="FF9900"/>
          </a:solidFill>
          <a:latin typeface="微軟正黑體" panose="020B0604030504040204" pitchFamily="34" charset="-120"/>
          <a:ea typeface="微軟正黑體" panose="020B0604030504040204" pitchFamily="34" charset="-120"/>
        </a:defRPr>
      </a:lvl4pPr>
      <a:lvl5pPr algn="ctr" rtl="0" eaLnBrk="0" fontAlgn="base" hangingPunct="0">
        <a:spcBef>
          <a:spcPct val="0"/>
        </a:spcBef>
        <a:spcAft>
          <a:spcPct val="0"/>
        </a:spcAft>
        <a:defRPr kumimoji="1" sz="4400" b="1">
          <a:solidFill>
            <a:srgbClr val="FF9900"/>
          </a:solidFill>
          <a:latin typeface="微軟正黑體" panose="020B0604030504040204" pitchFamily="34" charset="-120"/>
          <a:ea typeface="微軟正黑體" panose="020B0604030504040204" pitchFamily="34" charset="-120"/>
        </a:defRPr>
      </a:lvl5pPr>
      <a:lvl6pPr marL="457178" algn="l"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6pPr>
      <a:lvl7pPr marL="914354" algn="l"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7pPr>
      <a:lvl8pPr marL="1371532" algn="l"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8pPr>
      <a:lvl9pPr marL="1828709" algn="l"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9pPr>
    </p:titleStyle>
    <p:body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towardsdatascience.com/knn-k-nearest-neighbors-1-a4707b24bd1d"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data-flair.training/blogs/svm-support-vector-machine-tutoria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medium.com/jameslearningnote/%E8%B3%87%E6%96%99%E5%88%86%E6%9E%90-%E6%A9%9F%E5%99%A8%E5%AD%B8%E7%BF%92-%E7%AC%AC5-1%E8"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medium.com/jameslearningnote/%E8%B3%87%E6%96%99%E5%88%86%E6%9E%90-%E6%A9%9F%E5%99%A8%E5%AD%B8%E7%BF%92-%E7%AC%AC5-1%E8%AC%9B-%E5%8D%B7%E7"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www.researchgate.net/figure/Scheme-of-the-AlexNet-network-used_fig1_320052364" TargetMode="Externa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chih-sheng-huang821.medium.com/%E6%A9%9F%E5%99%A8-%E6%B7%B1%E5%BA%A6%E5%AD%B8%E7%BF%92-%E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hyperlink" Target="https://chih-sheng-huang821.medium.com/%E6%A9%9F%E5%99%A8-%E6%B7%B1%E5%BA%A6%E5%AD%B8%E7%BF%92-%E5" TargetMode="Externa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chih-sheng-huang821.medium.com/%E6%A9%9F%E5%99%A8-%E6%B7%B1%E5%BA%A6%E5%AD%B8%E7%BF%92-%E5"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chih-sheng-huang821.medium.com/%E6%A9%9F%E5%99%A8-%E6%B7%B1%E5%BA%A6%E5%AD%B8%E7%BF%92-%E5" TargetMode="External"/><Relationship Id="rId5" Type="http://schemas.openxmlformats.org/officeDocument/2006/relationships/image" Target="../media/image41.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hyperlink" Target="https://ithelp.ithome.com.tw/articles/10221245" TargetMode="Externa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hyperlink" Target="https://ithelp.ithome.com.tw/articles/10221245" TargetMode="Externa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hyperlink" Target="https://ithelp.ithome.com.tw/articles/10221245" TargetMode="Externa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medium.com/@troy801125/machine-learning-%E4%BA%BA%E5%B7%A5%E6%99%BA%E6%85%A7%E5%92%8C%E6%A9"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mile.cloud/zh/resources/blog/184/%E7%82%BA%E4%BB%80%E9%BA%BC%E6%A9%9F%E5%99%A8%E5%AD%2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998500" y="1622690"/>
            <a:ext cx="11139019" cy="1879215"/>
          </a:xfrm>
        </p:spPr>
        <p:txBody>
          <a:bodyPr/>
          <a:lstStyle/>
          <a:p>
            <a:r>
              <a:rPr lang="en-US" altLang="zh-TW" b="0" dirty="0"/>
              <a:t>Deep Learning Classifier</a:t>
            </a:r>
            <a:endParaRPr lang="en-US" altLang="zh-TW" dirty="0"/>
          </a:p>
        </p:txBody>
      </p:sp>
      <p:sp>
        <p:nvSpPr>
          <p:cNvPr id="9219" name="Rectangle 3"/>
          <p:cNvSpPr>
            <a:spLocks noGrp="1" noChangeArrowheads="1"/>
          </p:cNvSpPr>
          <p:nvPr>
            <p:ph type="subTitle" idx="1"/>
          </p:nvPr>
        </p:nvSpPr>
        <p:spPr>
          <a:xfrm>
            <a:off x="3367608" y="3573465"/>
            <a:ext cx="6400800" cy="2089151"/>
          </a:xfrm>
        </p:spPr>
        <p:txBody>
          <a:bodyPr/>
          <a:lstStyle/>
          <a:p>
            <a:pPr eaLnBrk="1" hangingPunct="1"/>
            <a:endParaRPr lang="en-US" altLang="zh-TW" sz="2000" dirty="0"/>
          </a:p>
          <a:p>
            <a:pPr eaLnBrk="1" hangingPunct="1"/>
            <a:endParaRPr lang="en-US" altLang="zh-TW" sz="2000" dirty="0"/>
          </a:p>
          <a:p>
            <a:pPr eaLnBrk="1" hangingPunct="1"/>
            <a:endParaRPr lang="en-US" altLang="zh-TW" sz="2000" dirty="0"/>
          </a:p>
        </p:txBody>
      </p:sp>
      <p:sp>
        <p:nvSpPr>
          <p:cNvPr id="5" name="Rectangle 3"/>
          <p:cNvSpPr txBox="1">
            <a:spLocks noChangeArrowheads="1"/>
          </p:cNvSpPr>
          <p:nvPr/>
        </p:nvSpPr>
        <p:spPr bwMode="auto">
          <a:xfrm>
            <a:off x="8212185" y="4941170"/>
            <a:ext cx="3657601" cy="79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marL="0" indent="0" algn="r" rtl="0" eaLnBrk="0" fontAlgn="base" hangingPunct="0">
              <a:spcBef>
                <a:spcPct val="20000"/>
              </a:spcBef>
              <a:spcAft>
                <a:spcPct val="0"/>
              </a:spcAft>
              <a:buClr>
                <a:srgbClr val="0070C0"/>
              </a:buClr>
              <a:buFontTx/>
              <a:buNone/>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50" indent="-285750"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3000" indent="-228600"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200" indent="-228600" algn="l" rtl="0" eaLnBrk="0" fontAlgn="base" hangingPunct="0">
              <a:spcBef>
                <a:spcPct val="20000"/>
              </a:spcBef>
              <a:spcAft>
                <a:spcPct val="0"/>
              </a:spcAft>
              <a:buClr>
                <a:srgbClr val="00B050"/>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400" indent="-228600"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eaLnBrk="1" hangingPunct="1"/>
            <a:endParaRPr lang="en-US" altLang="zh-TW" sz="2000" dirty="0">
              <a:solidFill>
                <a:srgbClr val="000000"/>
              </a:solidFill>
            </a:endParaRPr>
          </a:p>
          <a:p>
            <a:pPr algn="l" eaLnBrk="1" hangingPunct="1"/>
            <a:endParaRPr lang="en-US" altLang="zh-TW" sz="2000" dirty="0">
              <a:solidFill>
                <a:srgbClr val="000000"/>
              </a:solidFill>
            </a:endParaRPr>
          </a:p>
          <a:p>
            <a:pPr algn="l" eaLnBrk="1" hangingPunct="1"/>
            <a:endParaRPr lang="en-US" altLang="zh-TW" sz="2000" dirty="0">
              <a:solidFill>
                <a:srgbClr val="000000"/>
              </a:solidFill>
            </a:endParaRPr>
          </a:p>
          <a:p>
            <a:pPr algn="l" eaLnBrk="1" hangingPunct="1"/>
            <a:r>
              <a:rPr lang="en-US" altLang="zh-TW" sz="2000" dirty="0">
                <a:solidFill>
                  <a:srgbClr val="000000"/>
                </a:solidFill>
              </a:rPr>
              <a:t>Adviser</a:t>
            </a:r>
            <a:r>
              <a:rPr lang="zh-TW" altLang="en-US" sz="2000" dirty="0">
                <a:solidFill>
                  <a:srgbClr val="000000"/>
                </a:solidFill>
              </a:rPr>
              <a:t>：范志鵬</a:t>
            </a:r>
            <a:r>
              <a:rPr lang="en-US" altLang="zh-TW" sz="2000" dirty="0">
                <a:solidFill>
                  <a:srgbClr val="000000"/>
                </a:solidFill>
              </a:rPr>
              <a:t> </a:t>
            </a:r>
            <a:r>
              <a:rPr lang="zh-TW" altLang="en-US" sz="2000" dirty="0">
                <a:solidFill>
                  <a:srgbClr val="000000"/>
                </a:solidFill>
              </a:rPr>
              <a:t>教授</a:t>
            </a:r>
            <a:endParaRPr lang="en-US" altLang="zh-TW" sz="2000" dirty="0">
              <a:solidFill>
                <a:srgbClr val="000000"/>
              </a:solidFill>
            </a:endParaRPr>
          </a:p>
          <a:p>
            <a:pPr algn="l" eaLnBrk="1" hangingPunct="1"/>
            <a:r>
              <a:rPr lang="en-US" altLang="zh-TW" sz="2000" dirty="0">
                <a:solidFill>
                  <a:srgbClr val="000000"/>
                </a:solidFill>
              </a:rPr>
              <a:t>Speaker</a:t>
            </a:r>
            <a:r>
              <a:rPr lang="zh-TW" altLang="en-US" sz="2000" dirty="0">
                <a:solidFill>
                  <a:srgbClr val="000000"/>
                </a:solidFill>
              </a:rPr>
              <a:t>：陳華倫</a:t>
            </a:r>
            <a:endParaRPr lang="en-US" altLang="zh-TW" sz="2000" dirty="0">
              <a:solidFill>
                <a:srgbClr val="000000"/>
              </a:solidFill>
            </a:endParaRPr>
          </a:p>
        </p:txBody>
      </p:sp>
    </p:spTree>
    <p:extLst>
      <p:ext uri="{BB962C8B-B14F-4D97-AF65-F5344CB8AC3E}">
        <p14:creationId xmlns:p14="http://schemas.microsoft.com/office/powerpoint/2010/main" val="259326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Learning</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Reinforcement Learning</a:t>
            </a:r>
          </a:p>
          <a:p>
            <a:pPr lvl="1"/>
            <a:r>
              <a:rPr lang="en-US" altLang="zh-TW" dirty="0"/>
              <a:t>It is neither based on supervised learning nor unsupervised learning. Moreover, here the algorithms learn to react to an environment on their own</a:t>
            </a:r>
          </a:p>
        </p:txBody>
      </p:sp>
      <p:pic>
        <p:nvPicPr>
          <p:cNvPr id="4098" name="Picture 2" descr="Reinforcement Learning - inwinSTACK | Technical 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7810" y="3003548"/>
            <a:ext cx="5540707"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4861677" y="6537960"/>
            <a:ext cx="4116383" cy="276999"/>
          </a:xfrm>
          <a:prstGeom prst="rect">
            <a:avLst/>
          </a:prstGeom>
          <a:noFill/>
        </p:spPr>
        <p:txBody>
          <a:bodyPr wrap="none" rtlCol="0">
            <a:spAutoFit/>
          </a:bodyPr>
          <a:lstStyle/>
          <a:p>
            <a:r>
              <a:rPr lang="en-US" altLang="zh-TW" sz="1200" dirty="0"/>
              <a:t>Ref: https://www.inwinstack.com/blog-en/blog_ai-en/6262/</a:t>
            </a:r>
            <a:endParaRPr lang="zh-TW" altLang="en-US" sz="1200" dirty="0"/>
          </a:p>
        </p:txBody>
      </p:sp>
    </p:spTree>
    <p:extLst>
      <p:ext uri="{BB962C8B-B14F-4D97-AF65-F5344CB8AC3E}">
        <p14:creationId xmlns:p14="http://schemas.microsoft.com/office/powerpoint/2010/main" val="71485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Learning</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Common ML Algorithm</a:t>
            </a:r>
          </a:p>
          <a:p>
            <a:pPr lvl="1"/>
            <a:r>
              <a:rPr lang="en-US" altLang="zh-TW" dirty="0"/>
              <a:t>SVM </a:t>
            </a:r>
          </a:p>
          <a:p>
            <a:pPr lvl="1"/>
            <a:r>
              <a:rPr lang="en-US" altLang="zh-TW" dirty="0"/>
              <a:t>KNN </a:t>
            </a:r>
          </a:p>
          <a:p>
            <a:pPr lvl="1"/>
            <a:r>
              <a:rPr lang="en-US" altLang="zh-TW" dirty="0"/>
              <a:t>Logistic Regression</a:t>
            </a:r>
          </a:p>
        </p:txBody>
      </p:sp>
      <p:pic>
        <p:nvPicPr>
          <p:cNvPr id="5122" name="Picture 2" descr="Support Vector Machines Tutorial - Learn to implement SVM in Python -  DataFla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1554870"/>
            <a:ext cx="4196237" cy="20260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NN (K-Nearest Neighbors) #1. How it works? | by Italo José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36" y="3905249"/>
            <a:ext cx="3354728" cy="2508249"/>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685094" y="6091522"/>
            <a:ext cx="2198038" cy="369332"/>
          </a:xfrm>
          <a:prstGeom prst="rect">
            <a:avLst/>
          </a:prstGeom>
          <a:noFill/>
        </p:spPr>
        <p:txBody>
          <a:bodyPr wrap="none" rtlCol="0">
            <a:spAutoFit/>
          </a:bodyPr>
          <a:lstStyle/>
          <a:p>
            <a:r>
              <a:rPr lang="en-US" altLang="zh-TW" dirty="0"/>
              <a:t>Logistic Regression</a:t>
            </a:r>
            <a:endParaRPr lang="zh-TW" altLang="en-US" dirty="0"/>
          </a:p>
        </p:txBody>
      </p:sp>
      <p:sp>
        <p:nvSpPr>
          <p:cNvPr id="9" name="文字方塊 8"/>
          <p:cNvSpPr txBox="1"/>
          <p:nvPr/>
        </p:nvSpPr>
        <p:spPr>
          <a:xfrm>
            <a:off x="7480241" y="3629294"/>
            <a:ext cx="684803" cy="369332"/>
          </a:xfrm>
          <a:prstGeom prst="rect">
            <a:avLst/>
          </a:prstGeom>
          <a:noFill/>
        </p:spPr>
        <p:txBody>
          <a:bodyPr wrap="none" rtlCol="0">
            <a:spAutoFit/>
          </a:bodyPr>
          <a:lstStyle/>
          <a:p>
            <a:r>
              <a:rPr lang="en-US" altLang="zh-TW" dirty="0"/>
              <a:t>SVM</a:t>
            </a:r>
            <a:endParaRPr lang="zh-TW" altLang="en-US" dirty="0"/>
          </a:p>
        </p:txBody>
      </p:sp>
      <p:sp>
        <p:nvSpPr>
          <p:cNvPr id="10" name="文字方塊 9"/>
          <p:cNvSpPr txBox="1"/>
          <p:nvPr/>
        </p:nvSpPr>
        <p:spPr>
          <a:xfrm>
            <a:off x="2254363" y="6337298"/>
            <a:ext cx="615874" cy="338554"/>
          </a:xfrm>
          <a:prstGeom prst="rect">
            <a:avLst/>
          </a:prstGeom>
          <a:noFill/>
        </p:spPr>
        <p:txBody>
          <a:bodyPr wrap="none" rtlCol="0">
            <a:spAutoFit/>
          </a:bodyPr>
          <a:lstStyle/>
          <a:p>
            <a:r>
              <a:rPr lang="en-US" altLang="zh-TW" sz="1600" dirty="0"/>
              <a:t>KNN</a:t>
            </a:r>
            <a:endParaRPr lang="zh-TW" altLang="en-US" sz="1600" dirty="0"/>
          </a:p>
        </p:txBody>
      </p:sp>
      <p:pic>
        <p:nvPicPr>
          <p:cNvPr id="4" name="圖片 3"/>
          <p:cNvPicPr>
            <a:picLocks noChangeAspect="1"/>
          </p:cNvPicPr>
          <p:nvPr/>
        </p:nvPicPr>
        <p:blipFill rotWithShape="1">
          <a:blip r:embed="rId5"/>
          <a:srcRect t="8671" b="1030"/>
          <a:stretch/>
        </p:blipFill>
        <p:spPr>
          <a:xfrm>
            <a:off x="5724525" y="3905249"/>
            <a:ext cx="3931920" cy="2221221"/>
          </a:xfrm>
          <a:prstGeom prst="rect">
            <a:avLst/>
          </a:prstGeom>
        </p:spPr>
      </p:pic>
      <p:sp>
        <p:nvSpPr>
          <p:cNvPr id="11" name="文字方塊 10"/>
          <p:cNvSpPr txBox="1"/>
          <p:nvPr/>
        </p:nvSpPr>
        <p:spPr>
          <a:xfrm>
            <a:off x="4864140" y="6337298"/>
            <a:ext cx="5917004" cy="600164"/>
          </a:xfrm>
          <a:prstGeom prst="rect">
            <a:avLst/>
          </a:prstGeom>
          <a:noFill/>
        </p:spPr>
        <p:txBody>
          <a:bodyPr wrap="none" rtlCol="0">
            <a:spAutoFit/>
          </a:bodyPr>
          <a:lstStyle/>
          <a:p>
            <a:r>
              <a:rPr lang="en-US" altLang="zh-TW" sz="1100" dirty="0"/>
              <a:t>Ref: </a:t>
            </a:r>
            <a:r>
              <a:rPr lang="en-US" altLang="zh-TW" sz="1100" dirty="0">
                <a:hlinkClick r:id="rId6"/>
              </a:rPr>
              <a:t>https://data-flair.training/blogs/svm-support-vector-machine-tutorial/</a:t>
            </a:r>
            <a:endParaRPr lang="en-US" altLang="zh-TW" sz="1100" dirty="0"/>
          </a:p>
          <a:p>
            <a:r>
              <a:rPr lang="en-US" altLang="zh-TW" sz="1100" dirty="0">
                <a:hlinkClick r:id="rId7"/>
              </a:rPr>
              <a:t>        https://towardsdatascience.com/knn-k-nearest-neighbors-1-a4707b24bd1d</a:t>
            </a:r>
            <a:endParaRPr lang="en-US" altLang="zh-TW" sz="1100" dirty="0"/>
          </a:p>
          <a:p>
            <a:r>
              <a:rPr lang="en-US" altLang="zh-TW" sz="1100" dirty="0"/>
              <a:t>        https://www.javatpoint.com/linear-regression-vs-logistic-regression-in-machine-learning</a:t>
            </a:r>
            <a:endParaRPr lang="zh-TW" altLang="en-US" sz="1100" dirty="0"/>
          </a:p>
        </p:txBody>
      </p:sp>
    </p:spTree>
    <p:extLst>
      <p:ext uri="{BB962C8B-B14F-4D97-AF65-F5344CB8AC3E}">
        <p14:creationId xmlns:p14="http://schemas.microsoft.com/office/powerpoint/2010/main" val="3737410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l="2814" t="4276" r="1503" b="6738"/>
          <a:stretch/>
        </p:blipFill>
        <p:spPr>
          <a:xfrm>
            <a:off x="5623560" y="2514600"/>
            <a:ext cx="5285232" cy="4343400"/>
          </a:xfrm>
          <a:prstGeom prst="rect">
            <a:avLst/>
          </a:prstGeom>
        </p:spPr>
      </p:pic>
      <p:sp>
        <p:nvSpPr>
          <p:cNvPr id="2" name="標題 1"/>
          <p:cNvSpPr>
            <a:spLocks noGrp="1"/>
          </p:cNvSpPr>
          <p:nvPr>
            <p:ph type="title"/>
          </p:nvPr>
        </p:nvSpPr>
        <p:spPr/>
        <p:txBody>
          <a:bodyPr/>
          <a:lstStyle/>
          <a:p>
            <a:r>
              <a:rPr lang="en-US" altLang="zh-TW" dirty="0"/>
              <a:t>Deep Learning</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Deep learning is especially used in the fields of visual recognition, speech recognition, natural language processing, biomedicine, etc., and has achieved very good results.</a:t>
            </a:r>
          </a:p>
          <a:p>
            <a:pPr lvl="1"/>
            <a:r>
              <a:rPr lang="en-US" altLang="zh-TW" dirty="0"/>
              <a:t>CNN</a:t>
            </a:r>
          </a:p>
          <a:p>
            <a:pPr lvl="1"/>
            <a:r>
              <a:rPr lang="en-US" altLang="zh-TW" dirty="0"/>
              <a:t>DNN</a:t>
            </a:r>
          </a:p>
          <a:p>
            <a:pPr lvl="1"/>
            <a:r>
              <a:rPr lang="en-US" altLang="zh-TW" dirty="0"/>
              <a:t>RNN</a:t>
            </a:r>
          </a:p>
        </p:txBody>
      </p:sp>
      <p:sp>
        <p:nvSpPr>
          <p:cNvPr id="5" name="文字方塊 4"/>
          <p:cNvSpPr txBox="1"/>
          <p:nvPr/>
        </p:nvSpPr>
        <p:spPr>
          <a:xfrm>
            <a:off x="198237" y="6337298"/>
            <a:ext cx="4783682" cy="276999"/>
          </a:xfrm>
          <a:prstGeom prst="rect">
            <a:avLst/>
          </a:prstGeom>
          <a:noFill/>
        </p:spPr>
        <p:txBody>
          <a:bodyPr wrap="none" rtlCol="0">
            <a:spAutoFit/>
          </a:bodyPr>
          <a:lstStyle/>
          <a:p>
            <a:r>
              <a:rPr lang="en-US" altLang="zh-TW" sz="1200" dirty="0"/>
              <a:t>Ref: http://tensorflowkeras.blogspot.com/2017/06/blog-post_15.html</a:t>
            </a:r>
            <a:endParaRPr lang="zh-TW" altLang="en-US" sz="1200" dirty="0"/>
          </a:p>
        </p:txBody>
      </p:sp>
    </p:spTree>
    <p:extLst>
      <p:ext uri="{BB962C8B-B14F-4D97-AF65-F5344CB8AC3E}">
        <p14:creationId xmlns:p14="http://schemas.microsoft.com/office/powerpoint/2010/main" val="2846396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Neural network</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Neural network is the main component that constitutes the so-called "Deep learning</a:t>
            </a:r>
          </a:p>
          <a:p>
            <a:pPr lvl="1"/>
            <a:r>
              <a:rPr lang="en-US" altLang="zh-TW" dirty="0"/>
              <a:t>Feedforward Neural Networks</a:t>
            </a:r>
            <a:endParaRPr lang="en-US" altLang="zh-TW" sz="5000" dirty="0"/>
          </a:p>
          <a:p>
            <a:pPr lvl="1"/>
            <a:r>
              <a:rPr lang="en-US" altLang="zh-TW" dirty="0"/>
              <a:t>Convolutional Neural Networks</a:t>
            </a:r>
            <a:endParaRPr lang="en-US" altLang="zh-TW" sz="5000" dirty="0"/>
          </a:p>
          <a:p>
            <a:pPr lvl="1"/>
            <a:r>
              <a:rPr lang="en-US" altLang="zh-TW" dirty="0"/>
              <a:t>Recursive Neural Networks</a:t>
            </a:r>
            <a:endParaRPr lang="en-US" altLang="zh-TW" sz="5000" dirty="0"/>
          </a:p>
          <a:p>
            <a:pPr lvl="1"/>
            <a:r>
              <a:rPr lang="en-US" altLang="zh-TW" dirty="0"/>
              <a:t>Recurrent Neural Networks</a:t>
            </a:r>
            <a:endParaRPr lang="en-US" altLang="zh-TW" sz="5000" dirty="0"/>
          </a:p>
        </p:txBody>
      </p:sp>
      <p:pic>
        <p:nvPicPr>
          <p:cNvPr id="4" name="圖片 3"/>
          <p:cNvPicPr>
            <a:picLocks noChangeAspect="1"/>
          </p:cNvPicPr>
          <p:nvPr/>
        </p:nvPicPr>
        <p:blipFill>
          <a:blip r:embed="rId3"/>
          <a:stretch>
            <a:fillRect/>
          </a:stretch>
        </p:blipFill>
        <p:spPr>
          <a:xfrm>
            <a:off x="5343526" y="2839578"/>
            <a:ext cx="5572903" cy="3286584"/>
          </a:xfrm>
          <a:prstGeom prst="rect">
            <a:avLst/>
          </a:prstGeom>
        </p:spPr>
      </p:pic>
      <p:sp>
        <p:nvSpPr>
          <p:cNvPr id="6" name="文字方塊 5"/>
          <p:cNvSpPr txBox="1"/>
          <p:nvPr/>
        </p:nvSpPr>
        <p:spPr>
          <a:xfrm>
            <a:off x="7659335" y="6152632"/>
            <a:ext cx="864339" cy="369332"/>
          </a:xfrm>
          <a:prstGeom prst="rect">
            <a:avLst/>
          </a:prstGeom>
          <a:noFill/>
        </p:spPr>
        <p:txBody>
          <a:bodyPr wrap="none" rtlCol="0">
            <a:spAutoFit/>
          </a:bodyPr>
          <a:lstStyle/>
          <a:p>
            <a:pPr marL="0" lvl="1"/>
            <a:r>
              <a:rPr lang="en-US" altLang="zh-TW" dirty="0"/>
              <a:t>Neural</a:t>
            </a:r>
            <a:endParaRPr lang="en-US" altLang="zh-TW" sz="5000" dirty="0"/>
          </a:p>
        </p:txBody>
      </p:sp>
      <p:sp>
        <p:nvSpPr>
          <p:cNvPr id="7" name="文字方塊 6"/>
          <p:cNvSpPr txBox="1"/>
          <p:nvPr/>
        </p:nvSpPr>
        <p:spPr>
          <a:xfrm>
            <a:off x="4861677" y="6537960"/>
            <a:ext cx="5585183" cy="276999"/>
          </a:xfrm>
          <a:prstGeom prst="rect">
            <a:avLst/>
          </a:prstGeom>
          <a:noFill/>
        </p:spPr>
        <p:txBody>
          <a:bodyPr wrap="none" rtlCol="0">
            <a:spAutoFit/>
          </a:bodyPr>
          <a:lstStyle/>
          <a:p>
            <a:r>
              <a:rPr lang="en-US" altLang="zh-TW" sz="1200" dirty="0"/>
              <a:t>Ref: https://chtseng.wordpress.com/2017/07/24/neural-networks-%E4%B8%80/</a:t>
            </a:r>
            <a:endParaRPr lang="zh-TW" altLang="en-US" sz="1200" dirty="0"/>
          </a:p>
        </p:txBody>
      </p:sp>
    </p:spTree>
    <p:extLst>
      <p:ext uri="{BB962C8B-B14F-4D97-AF65-F5344CB8AC3E}">
        <p14:creationId xmlns:p14="http://schemas.microsoft.com/office/powerpoint/2010/main" val="2242485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Neural network</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Activation function</a:t>
            </a:r>
          </a:p>
          <a:p>
            <a:pPr lvl="1"/>
            <a:r>
              <a:rPr lang="en-US" altLang="zh-TW" dirty="0"/>
              <a:t>Step function</a:t>
            </a:r>
            <a:endParaRPr lang="en-US" altLang="zh-TW" sz="4400" dirty="0"/>
          </a:p>
          <a:p>
            <a:pPr lvl="1"/>
            <a:r>
              <a:rPr lang="en-US" altLang="zh-TW" dirty="0"/>
              <a:t>Sigmoid function</a:t>
            </a:r>
            <a:endParaRPr lang="en-US" altLang="zh-TW" sz="4400" dirty="0"/>
          </a:p>
          <a:p>
            <a:pPr lvl="1"/>
            <a:r>
              <a:rPr lang="en-US" altLang="zh-TW" dirty="0" err="1"/>
              <a:t>Tanh</a:t>
            </a:r>
            <a:r>
              <a:rPr lang="en-US" altLang="zh-TW" dirty="0"/>
              <a:t> function</a:t>
            </a:r>
            <a:endParaRPr lang="en-US" altLang="zh-TW" sz="4400" dirty="0"/>
          </a:p>
          <a:p>
            <a:pPr lvl="1"/>
            <a:r>
              <a:rPr lang="en-US" altLang="zh-TW" dirty="0" err="1"/>
              <a:t>ReLU</a:t>
            </a:r>
            <a:r>
              <a:rPr lang="en-US" altLang="zh-TW" dirty="0"/>
              <a:t> function</a:t>
            </a:r>
            <a:endParaRPr lang="en-US" altLang="zh-TW" sz="4400" dirty="0"/>
          </a:p>
        </p:txBody>
      </p:sp>
      <p:pic>
        <p:nvPicPr>
          <p:cNvPr id="3" name="圖片 2"/>
          <p:cNvPicPr>
            <a:picLocks noChangeAspect="1"/>
          </p:cNvPicPr>
          <p:nvPr/>
        </p:nvPicPr>
        <p:blipFill>
          <a:blip r:embed="rId3"/>
          <a:stretch>
            <a:fillRect/>
          </a:stretch>
        </p:blipFill>
        <p:spPr>
          <a:xfrm>
            <a:off x="3750261" y="1968891"/>
            <a:ext cx="4344006" cy="1676634"/>
          </a:xfrm>
          <a:prstGeom prst="rect">
            <a:avLst/>
          </a:prstGeom>
        </p:spPr>
      </p:pic>
      <p:pic>
        <p:nvPicPr>
          <p:cNvPr id="1026" name="Picture 2" descr="深度學習：使用激勵函數的目的、如何選擇激勵函數Deep Learning : the role of the activation function  | Mr. Openg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960" y="3825010"/>
            <a:ext cx="7867650" cy="230115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4861677" y="6537960"/>
            <a:ext cx="5585183" cy="276999"/>
          </a:xfrm>
          <a:prstGeom prst="rect">
            <a:avLst/>
          </a:prstGeom>
          <a:noFill/>
        </p:spPr>
        <p:txBody>
          <a:bodyPr wrap="none" rtlCol="0">
            <a:spAutoFit/>
          </a:bodyPr>
          <a:lstStyle/>
          <a:p>
            <a:r>
              <a:rPr lang="en-US" altLang="zh-TW" sz="1200" dirty="0"/>
              <a:t>Ref: https://chtseng.wordpress.com/2017/07/24/neural-networks-%E4%B8%80/</a:t>
            </a:r>
            <a:endParaRPr lang="zh-TW" altLang="en-US" sz="1200" dirty="0"/>
          </a:p>
        </p:txBody>
      </p:sp>
    </p:spTree>
    <p:extLst>
      <p:ext uri="{BB962C8B-B14F-4D97-AF65-F5344CB8AC3E}">
        <p14:creationId xmlns:p14="http://schemas.microsoft.com/office/powerpoint/2010/main" val="384010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Neural network</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Since a single neuron can only handle linear binary classification, if you want to deal with non-linear problems, you must use a multi-layer perceptron architecture (that is, a neural network)</a:t>
            </a:r>
          </a:p>
        </p:txBody>
      </p:sp>
      <p:pic>
        <p:nvPicPr>
          <p:cNvPr id="4" name="圖片 3"/>
          <p:cNvPicPr>
            <a:picLocks noChangeAspect="1"/>
          </p:cNvPicPr>
          <p:nvPr/>
        </p:nvPicPr>
        <p:blipFill>
          <a:blip r:embed="rId3"/>
          <a:stretch>
            <a:fillRect/>
          </a:stretch>
        </p:blipFill>
        <p:spPr>
          <a:xfrm>
            <a:off x="3230104" y="2938352"/>
            <a:ext cx="5141243" cy="3288393"/>
          </a:xfrm>
          <a:prstGeom prst="rect">
            <a:avLst/>
          </a:prstGeom>
        </p:spPr>
      </p:pic>
      <p:sp>
        <p:nvSpPr>
          <p:cNvPr id="5" name="文字方塊 4"/>
          <p:cNvSpPr txBox="1"/>
          <p:nvPr/>
        </p:nvSpPr>
        <p:spPr>
          <a:xfrm>
            <a:off x="4861677" y="6537960"/>
            <a:ext cx="5585183" cy="276999"/>
          </a:xfrm>
          <a:prstGeom prst="rect">
            <a:avLst/>
          </a:prstGeom>
          <a:noFill/>
        </p:spPr>
        <p:txBody>
          <a:bodyPr wrap="none" rtlCol="0">
            <a:spAutoFit/>
          </a:bodyPr>
          <a:lstStyle/>
          <a:p>
            <a:r>
              <a:rPr lang="en-US" altLang="zh-TW" sz="1200" dirty="0"/>
              <a:t>Ref: https://chtseng.wordpress.com/2017/07/24/neural-networks-%E4%B8%80/</a:t>
            </a:r>
            <a:endParaRPr lang="zh-TW" altLang="en-US" sz="1200" dirty="0"/>
          </a:p>
        </p:txBody>
      </p:sp>
    </p:spTree>
    <p:extLst>
      <p:ext uri="{BB962C8B-B14F-4D97-AF65-F5344CB8AC3E}">
        <p14:creationId xmlns:p14="http://schemas.microsoft.com/office/powerpoint/2010/main" val="2620566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CNN is a class of deep neural networks(DNN) which is most commonly applied to analyzing visual imagery.</a:t>
            </a:r>
          </a:p>
          <a:p>
            <a:pPr marL="457176" lvl="1" indent="0">
              <a:buNone/>
            </a:pPr>
            <a:endParaRPr lang="en-US" altLang="zh-TW" dirty="0"/>
          </a:p>
        </p:txBody>
      </p:sp>
      <p:pic>
        <p:nvPicPr>
          <p:cNvPr id="4" name="圖片 3"/>
          <p:cNvPicPr>
            <a:picLocks noChangeAspect="1"/>
          </p:cNvPicPr>
          <p:nvPr/>
        </p:nvPicPr>
        <p:blipFill>
          <a:blip r:embed="rId3"/>
          <a:stretch>
            <a:fillRect/>
          </a:stretch>
        </p:blipFill>
        <p:spPr>
          <a:xfrm>
            <a:off x="1265109" y="3447700"/>
            <a:ext cx="9147819" cy="2111852"/>
          </a:xfrm>
          <a:prstGeom prst="rect">
            <a:avLst/>
          </a:prstGeom>
        </p:spPr>
      </p:pic>
      <p:sp>
        <p:nvSpPr>
          <p:cNvPr id="5" name="文字方塊 4"/>
          <p:cNvSpPr txBox="1"/>
          <p:nvPr/>
        </p:nvSpPr>
        <p:spPr>
          <a:xfrm>
            <a:off x="5272196" y="5756830"/>
            <a:ext cx="1133644" cy="369332"/>
          </a:xfrm>
          <a:prstGeom prst="rect">
            <a:avLst/>
          </a:prstGeom>
          <a:noFill/>
        </p:spPr>
        <p:txBody>
          <a:bodyPr wrap="none" rtlCol="0">
            <a:spAutoFit/>
          </a:bodyPr>
          <a:lstStyle/>
          <a:p>
            <a:r>
              <a:rPr lang="en-US" altLang="zh-TW" dirty="0"/>
              <a:t>Classifier</a:t>
            </a:r>
            <a:endParaRPr lang="zh-TW" altLang="en-US" dirty="0"/>
          </a:p>
        </p:txBody>
      </p:sp>
      <p:sp>
        <p:nvSpPr>
          <p:cNvPr id="6" name="文字方塊 5"/>
          <p:cNvSpPr txBox="1"/>
          <p:nvPr/>
        </p:nvSpPr>
        <p:spPr>
          <a:xfrm>
            <a:off x="4861677" y="6537960"/>
            <a:ext cx="4812343" cy="276999"/>
          </a:xfrm>
          <a:prstGeom prst="rect">
            <a:avLst/>
          </a:prstGeom>
          <a:noFill/>
        </p:spPr>
        <p:txBody>
          <a:bodyPr wrap="none" rtlCol="0">
            <a:spAutoFit/>
          </a:bodyPr>
          <a:lstStyle/>
          <a:p>
            <a:r>
              <a:rPr lang="en-US" altLang="zh-TW" sz="1200" dirty="0"/>
              <a:t>Ref: https://ujjwalkarn.me/2016/08/11/intuitive-explanation-convnets/</a:t>
            </a:r>
            <a:endParaRPr lang="zh-TW" altLang="en-US" sz="1200" dirty="0"/>
          </a:p>
        </p:txBody>
      </p:sp>
    </p:spTree>
    <p:extLst>
      <p:ext uri="{BB962C8B-B14F-4D97-AF65-F5344CB8AC3E}">
        <p14:creationId xmlns:p14="http://schemas.microsoft.com/office/powerpoint/2010/main" val="1785906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 convolution operation is to get the features in the picture.</a:t>
            </a:r>
          </a:p>
        </p:txBody>
      </p:sp>
      <p:pic>
        <p:nvPicPr>
          <p:cNvPr id="3" name="圖片 2"/>
          <p:cNvPicPr>
            <a:picLocks noChangeAspect="1"/>
          </p:cNvPicPr>
          <p:nvPr/>
        </p:nvPicPr>
        <p:blipFill>
          <a:blip r:embed="rId3"/>
          <a:stretch>
            <a:fillRect/>
          </a:stretch>
        </p:blipFill>
        <p:spPr>
          <a:xfrm>
            <a:off x="609601" y="3009475"/>
            <a:ext cx="5419324" cy="2266613"/>
          </a:xfrm>
          <a:prstGeom prst="rect">
            <a:avLst/>
          </a:prstGeom>
        </p:spPr>
      </p:pic>
      <p:sp>
        <p:nvSpPr>
          <p:cNvPr id="5" name="矩形 4"/>
          <p:cNvSpPr/>
          <p:nvPr/>
        </p:nvSpPr>
        <p:spPr>
          <a:xfrm>
            <a:off x="694944" y="3163824"/>
            <a:ext cx="731520" cy="7136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51248" y="3395472"/>
            <a:ext cx="286512" cy="250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975360" y="3108960"/>
            <a:ext cx="731520" cy="84124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937760" y="3395472"/>
            <a:ext cx="274320" cy="25034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623715" y="5668859"/>
            <a:ext cx="1954381" cy="369332"/>
          </a:xfrm>
          <a:prstGeom prst="rect">
            <a:avLst/>
          </a:prstGeom>
          <a:noFill/>
        </p:spPr>
        <p:txBody>
          <a:bodyPr wrap="none" rtlCol="0">
            <a:spAutoFit/>
          </a:bodyPr>
          <a:lstStyle/>
          <a:p>
            <a:r>
              <a:rPr lang="en-US" altLang="zh-TW" dirty="0"/>
              <a:t>Kernel size: 3 x 3</a:t>
            </a:r>
            <a:endParaRPr lang="zh-TW" altLang="en-US" dirty="0"/>
          </a:p>
        </p:txBody>
      </p:sp>
      <p:sp>
        <p:nvSpPr>
          <p:cNvPr id="11" name="文字方塊 10"/>
          <p:cNvSpPr txBox="1"/>
          <p:nvPr/>
        </p:nvSpPr>
        <p:spPr>
          <a:xfrm>
            <a:off x="1127760" y="5668859"/>
            <a:ext cx="1043876" cy="369332"/>
          </a:xfrm>
          <a:prstGeom prst="rect">
            <a:avLst/>
          </a:prstGeom>
          <a:noFill/>
        </p:spPr>
        <p:txBody>
          <a:bodyPr wrap="none" rtlCol="0">
            <a:spAutoFit/>
          </a:bodyPr>
          <a:lstStyle/>
          <a:p>
            <a:r>
              <a:rPr lang="en-US" altLang="zh-TW" dirty="0"/>
              <a:t>Stride: 1</a:t>
            </a:r>
            <a:endParaRPr lang="zh-TW" altLang="en-US" dirty="0"/>
          </a:p>
        </p:txBody>
      </p:sp>
      <p:pic>
        <p:nvPicPr>
          <p:cNvPr id="12" name="圖片 11"/>
          <p:cNvPicPr>
            <a:picLocks noChangeAspect="1"/>
          </p:cNvPicPr>
          <p:nvPr/>
        </p:nvPicPr>
        <p:blipFill>
          <a:blip r:embed="rId4"/>
          <a:stretch>
            <a:fillRect/>
          </a:stretch>
        </p:blipFill>
        <p:spPr>
          <a:xfrm>
            <a:off x="6228799" y="3041604"/>
            <a:ext cx="5170913" cy="1817207"/>
          </a:xfrm>
          <a:prstGeom prst="rect">
            <a:avLst/>
          </a:prstGeom>
        </p:spPr>
      </p:pic>
      <p:sp>
        <p:nvSpPr>
          <p:cNvPr id="13" name="文字方塊 12"/>
          <p:cNvSpPr txBox="1"/>
          <p:nvPr/>
        </p:nvSpPr>
        <p:spPr>
          <a:xfrm>
            <a:off x="8071913" y="5668859"/>
            <a:ext cx="1082348" cy="369332"/>
          </a:xfrm>
          <a:prstGeom prst="rect">
            <a:avLst/>
          </a:prstGeom>
          <a:noFill/>
        </p:spPr>
        <p:txBody>
          <a:bodyPr wrap="none" rtlCol="0">
            <a:spAutoFit/>
          </a:bodyPr>
          <a:lstStyle/>
          <a:p>
            <a:r>
              <a:rPr lang="en-US" altLang="zh-TW" dirty="0"/>
              <a:t>Example</a:t>
            </a:r>
            <a:endParaRPr lang="zh-TW" altLang="en-US" dirty="0"/>
          </a:p>
        </p:txBody>
      </p:sp>
      <p:sp>
        <p:nvSpPr>
          <p:cNvPr id="14" name="文字方塊 13"/>
          <p:cNvSpPr txBox="1"/>
          <p:nvPr/>
        </p:nvSpPr>
        <p:spPr>
          <a:xfrm>
            <a:off x="4861677" y="6537960"/>
            <a:ext cx="7398179" cy="307777"/>
          </a:xfrm>
          <a:prstGeom prst="rect">
            <a:avLst/>
          </a:prstGeom>
          <a:noFill/>
        </p:spPr>
        <p:txBody>
          <a:bodyPr wrap="none" rtlCol="0">
            <a:spAutoFit/>
          </a:bodyPr>
          <a:lstStyle/>
          <a:p>
            <a:r>
              <a:rPr lang="en-US" altLang="zh-TW" sz="700" dirty="0"/>
              <a:t>Ref: </a:t>
            </a:r>
            <a:r>
              <a:rPr lang="en-US" altLang="zh-TW" sz="700" dirty="0">
                <a:hlinkClick r:id="rId5"/>
              </a:rPr>
              <a:t>https://medium.com/jameslearningnote/%E8%B3%87%E6%96%99%E5%88%86%E6%9E%90-%E6%A9%9F%E5%99%A8%E5%AD%B8%E7%BF%92-%E7%AC%AC5-1%E8</a:t>
            </a:r>
            <a:endParaRPr lang="en-US" altLang="zh-TW" sz="700" dirty="0"/>
          </a:p>
          <a:p>
            <a:r>
              <a:rPr lang="en-US" altLang="zh-TW" sz="700" dirty="0"/>
              <a:t>%AC%9B-%E5%8D%B7%E7%A9%8D%E7%A5%9E%E7%B6%93%E7%B6%B2%E7%B5%A1%E4%BB%8B%E7%B4%B9-convolutional-neural-network-4f8249d65d4f</a:t>
            </a:r>
            <a:endParaRPr lang="zh-TW" altLang="en-US" sz="700" dirty="0"/>
          </a:p>
        </p:txBody>
      </p:sp>
    </p:spTree>
    <p:extLst>
      <p:ext uri="{BB962C8B-B14F-4D97-AF65-F5344CB8AC3E}">
        <p14:creationId xmlns:p14="http://schemas.microsoft.com/office/powerpoint/2010/main" val="4225294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Pooling layer is for anti-noise.</a:t>
            </a:r>
          </a:p>
          <a:p>
            <a:pPr lvl="1"/>
            <a:r>
              <a:rPr lang="en-US" altLang="zh-TW" dirty="0"/>
              <a:t>Max pooling</a:t>
            </a:r>
          </a:p>
          <a:p>
            <a:pPr lvl="1"/>
            <a:r>
              <a:rPr lang="en-US" altLang="zh-TW" dirty="0"/>
              <a:t>Average pooling</a:t>
            </a:r>
          </a:p>
        </p:txBody>
      </p:sp>
      <p:sp>
        <p:nvSpPr>
          <p:cNvPr id="5" name="文字方塊 4"/>
          <p:cNvSpPr txBox="1"/>
          <p:nvPr/>
        </p:nvSpPr>
        <p:spPr>
          <a:xfrm>
            <a:off x="4861677" y="6436854"/>
            <a:ext cx="7165342" cy="461665"/>
          </a:xfrm>
          <a:prstGeom prst="rect">
            <a:avLst/>
          </a:prstGeom>
          <a:noFill/>
        </p:spPr>
        <p:txBody>
          <a:bodyPr wrap="square" rtlCol="0">
            <a:spAutoFit/>
          </a:bodyPr>
          <a:lstStyle/>
          <a:p>
            <a:r>
              <a:rPr lang="en-US" altLang="zh-TW" sz="1200" dirty="0"/>
              <a:t>Ref: https://www.researchgate.net/figure/Illustration-of-Max-Pooling-and-Average-Pooling-Figure-2-above-shows-an-example-of-max_fig2_333593451</a:t>
            </a:r>
            <a:endParaRPr lang="zh-TW" altLang="en-US" sz="1200" dirty="0"/>
          </a:p>
        </p:txBody>
      </p:sp>
      <p:pic>
        <p:nvPicPr>
          <p:cNvPr id="1026" name="Picture 2" descr="Illustration of Max Pooling and Average Pooling Figure 2 above shows an...  | Download Scientific Diagram">
            <a:extLst>
              <a:ext uri="{FF2B5EF4-FFF2-40B4-BE49-F238E27FC236}">
                <a16:creationId xmlns:a16="http://schemas.microsoft.com/office/drawing/2014/main" id="{D7E22F1D-AE52-4B17-B739-884B399A0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423" y="2041523"/>
            <a:ext cx="4924425"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618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 fully connected layer is to flatten the previous results and then connect to the most basic neural network.</a:t>
            </a:r>
          </a:p>
        </p:txBody>
      </p:sp>
      <p:pic>
        <p:nvPicPr>
          <p:cNvPr id="4" name="圖片 3"/>
          <p:cNvPicPr>
            <a:picLocks noChangeAspect="1"/>
          </p:cNvPicPr>
          <p:nvPr/>
        </p:nvPicPr>
        <p:blipFill rotWithShape="1">
          <a:blip r:embed="rId3"/>
          <a:srcRect l="3627" t="26003" r="63647" b="21344"/>
          <a:stretch/>
        </p:blipFill>
        <p:spPr>
          <a:xfrm>
            <a:off x="409727" y="3456432"/>
            <a:ext cx="2185416" cy="2066544"/>
          </a:xfrm>
          <a:prstGeom prst="rect">
            <a:avLst/>
          </a:prstGeom>
        </p:spPr>
      </p:pic>
      <p:pic>
        <p:nvPicPr>
          <p:cNvPr id="10" name="圖片 9"/>
          <p:cNvPicPr>
            <a:picLocks noChangeAspect="1"/>
          </p:cNvPicPr>
          <p:nvPr/>
        </p:nvPicPr>
        <p:blipFill>
          <a:blip r:embed="rId4"/>
          <a:stretch>
            <a:fillRect/>
          </a:stretch>
        </p:blipFill>
        <p:spPr>
          <a:xfrm>
            <a:off x="4273986" y="2536805"/>
            <a:ext cx="1028844" cy="3905795"/>
          </a:xfrm>
          <a:prstGeom prst="rect">
            <a:avLst/>
          </a:prstGeom>
        </p:spPr>
      </p:pic>
      <p:sp>
        <p:nvSpPr>
          <p:cNvPr id="14" name="文字方塊 13"/>
          <p:cNvSpPr txBox="1"/>
          <p:nvPr/>
        </p:nvSpPr>
        <p:spPr>
          <a:xfrm>
            <a:off x="2711405" y="4305036"/>
            <a:ext cx="1197764" cy="369332"/>
          </a:xfrm>
          <a:prstGeom prst="rect">
            <a:avLst/>
          </a:prstGeom>
          <a:noFill/>
        </p:spPr>
        <p:txBody>
          <a:bodyPr wrap="none" rtlCol="0">
            <a:spAutoFit/>
          </a:bodyPr>
          <a:lstStyle/>
          <a:p>
            <a:r>
              <a:rPr lang="en-US" altLang="zh-TW" dirty="0"/>
              <a:t>Flattening</a:t>
            </a:r>
            <a:endParaRPr lang="zh-TW" altLang="en-US" dirty="0"/>
          </a:p>
        </p:txBody>
      </p:sp>
      <p:cxnSp>
        <p:nvCxnSpPr>
          <p:cNvPr id="16" name="直線單箭頭接點 15"/>
          <p:cNvCxnSpPr/>
          <p:nvPr/>
        </p:nvCxnSpPr>
        <p:spPr>
          <a:xfrm>
            <a:off x="2711405" y="4818871"/>
            <a:ext cx="1216152" cy="91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7" name="圖片 16"/>
          <p:cNvPicPr>
            <a:picLocks noChangeAspect="1"/>
          </p:cNvPicPr>
          <p:nvPr/>
        </p:nvPicPr>
        <p:blipFill>
          <a:blip r:embed="rId5"/>
          <a:stretch>
            <a:fillRect/>
          </a:stretch>
        </p:blipFill>
        <p:spPr>
          <a:xfrm>
            <a:off x="5429013" y="2669224"/>
            <a:ext cx="5723782" cy="3456938"/>
          </a:xfrm>
          <a:prstGeom prst="rect">
            <a:avLst/>
          </a:prstGeom>
        </p:spPr>
      </p:pic>
      <p:sp>
        <p:nvSpPr>
          <p:cNvPr id="9" name="文字方塊 8"/>
          <p:cNvSpPr txBox="1"/>
          <p:nvPr/>
        </p:nvSpPr>
        <p:spPr>
          <a:xfrm>
            <a:off x="4861677" y="6537960"/>
            <a:ext cx="7433445" cy="276999"/>
          </a:xfrm>
          <a:prstGeom prst="rect">
            <a:avLst/>
          </a:prstGeom>
          <a:noFill/>
        </p:spPr>
        <p:txBody>
          <a:bodyPr wrap="none" rtlCol="0">
            <a:spAutoFit/>
          </a:bodyPr>
          <a:lstStyle/>
          <a:p>
            <a:r>
              <a:rPr lang="en-US" altLang="zh-TW" sz="600" dirty="0"/>
              <a:t>Ref: </a:t>
            </a:r>
            <a:r>
              <a:rPr lang="en-US" altLang="zh-TW" sz="600" dirty="0">
                <a:hlinkClick r:id="rId6"/>
              </a:rPr>
              <a:t>https://medium.com/jameslearningnote/%E8%B3%87%E6%96%99%E5%88%86%E6%9E%90-%E6%A9%9F%E5%99%A8%E5%AD%B8%E7%BF%92-%E7%AC%AC5-1%E8%AC%9B-%E5%8D%B7%E7</a:t>
            </a:r>
            <a:endParaRPr lang="en-US" altLang="zh-TW" sz="600" dirty="0"/>
          </a:p>
          <a:p>
            <a:r>
              <a:rPr lang="en-US" altLang="zh-TW" sz="600" dirty="0"/>
              <a:t>%A9%8D%E7%A5%9E%E7%B6%93%E7%B6%B2%E7%B5%A1%E4%BB%8B%E7%B4%B9-convolutional-neural-network-4f8249d65d4f</a:t>
            </a:r>
            <a:endParaRPr lang="zh-TW" altLang="en-US" sz="600" dirty="0"/>
          </a:p>
        </p:txBody>
      </p:sp>
    </p:spTree>
    <p:extLst>
      <p:ext uri="{BB962C8B-B14F-4D97-AF65-F5344CB8AC3E}">
        <p14:creationId xmlns:p14="http://schemas.microsoft.com/office/powerpoint/2010/main" val="2935590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a:xfrm>
            <a:off x="609599" y="1733279"/>
            <a:ext cx="5772913" cy="4638946"/>
          </a:xfrm>
        </p:spPr>
        <p:txBody>
          <a:bodyPr/>
          <a:lstStyle/>
          <a:p>
            <a:r>
              <a:rPr lang="en-US" altLang="zh-TW" sz="2400" dirty="0"/>
              <a:t>AI      </a:t>
            </a:r>
          </a:p>
          <a:p>
            <a:r>
              <a:rPr lang="en-US" altLang="zh-TW" sz="2400" dirty="0"/>
              <a:t>Classifier introduction</a:t>
            </a:r>
          </a:p>
          <a:p>
            <a:r>
              <a:rPr lang="en-US" altLang="zh-TW" sz="2400" dirty="0"/>
              <a:t>Machine Learning</a:t>
            </a:r>
          </a:p>
          <a:p>
            <a:r>
              <a:rPr lang="en-US" altLang="zh-TW" sz="2400" dirty="0"/>
              <a:t>Deep Learning</a:t>
            </a:r>
          </a:p>
          <a:p>
            <a:pPr lvl="1"/>
            <a:r>
              <a:rPr lang="en-US" altLang="zh-TW" sz="2000" dirty="0"/>
              <a:t>Neural network</a:t>
            </a:r>
          </a:p>
          <a:p>
            <a:pPr lvl="1"/>
            <a:r>
              <a:rPr lang="en-US" altLang="zh-TW" sz="2000" dirty="0"/>
              <a:t>Convolution Neural network</a:t>
            </a:r>
          </a:p>
          <a:p>
            <a:pPr lvl="1"/>
            <a:r>
              <a:rPr lang="en-US" altLang="zh-TW" sz="2000" dirty="0"/>
              <a:t>Deep Neural network</a:t>
            </a:r>
          </a:p>
          <a:p>
            <a:pPr marL="457176" lvl="1" indent="0">
              <a:buNone/>
            </a:pPr>
            <a:endParaRPr lang="en-US" altLang="zh-TW" sz="2000" dirty="0"/>
          </a:p>
        </p:txBody>
      </p:sp>
      <p:sp>
        <p:nvSpPr>
          <p:cNvPr id="4" name="內容版面配置區 2"/>
          <p:cNvSpPr txBox="1">
            <a:spLocks/>
          </p:cNvSpPr>
          <p:nvPr/>
        </p:nvSpPr>
        <p:spPr bwMode="auto">
          <a:xfrm>
            <a:off x="5580887" y="1733279"/>
            <a:ext cx="5772913" cy="4638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How to train a classifier</a:t>
            </a:r>
          </a:p>
          <a:p>
            <a:r>
              <a:rPr lang="en-US" altLang="zh-TW" sz="2400" dirty="0"/>
              <a:t>Reference</a:t>
            </a:r>
          </a:p>
        </p:txBody>
      </p:sp>
    </p:spTree>
    <p:extLst>
      <p:ext uri="{BB962C8B-B14F-4D97-AF65-F5344CB8AC3E}">
        <p14:creationId xmlns:p14="http://schemas.microsoft.com/office/powerpoint/2010/main" val="3109864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DNN</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Deep Neural network is widely used in image recognition</a:t>
            </a:r>
          </a:p>
          <a:p>
            <a:pPr lvl="1"/>
            <a:r>
              <a:rPr lang="en-US" altLang="zh-TW" dirty="0"/>
              <a:t>YOLO: Object detection </a:t>
            </a:r>
          </a:p>
          <a:p>
            <a:pPr lvl="1"/>
            <a:r>
              <a:rPr lang="en-US" altLang="zh-TW" dirty="0"/>
              <a:t>Classifier: Photo classification</a:t>
            </a:r>
          </a:p>
        </p:txBody>
      </p:sp>
      <p:pic>
        <p:nvPicPr>
          <p:cNvPr id="8194" name="Picture 2" descr="YOLO: Real-Time Object Detec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17" t="13744" r="12169" b="12137"/>
          <a:stretch/>
        </p:blipFill>
        <p:spPr bwMode="auto">
          <a:xfrm>
            <a:off x="474209" y="3188310"/>
            <a:ext cx="3733768" cy="294227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928159" y="6154320"/>
            <a:ext cx="825867" cy="369332"/>
          </a:xfrm>
          <a:prstGeom prst="rect">
            <a:avLst/>
          </a:prstGeom>
          <a:noFill/>
        </p:spPr>
        <p:txBody>
          <a:bodyPr wrap="none" rtlCol="0">
            <a:spAutoFit/>
          </a:bodyPr>
          <a:lstStyle/>
          <a:p>
            <a:r>
              <a:rPr lang="en-US" altLang="zh-TW" dirty="0"/>
              <a:t>YOLO</a:t>
            </a:r>
            <a:endParaRPr lang="zh-TW" altLang="en-US" dirty="0"/>
          </a:p>
        </p:txBody>
      </p:sp>
      <p:pic>
        <p:nvPicPr>
          <p:cNvPr id="12" name="Picture 2" descr="The 25 Cutest Dog Breeds - Most Adorable Dogs and Puppie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034" r="22601"/>
          <a:stretch/>
        </p:blipFill>
        <p:spPr bwMode="auto">
          <a:xfrm>
            <a:off x="4754057" y="3457058"/>
            <a:ext cx="1700784" cy="2223961"/>
          </a:xfrm>
          <a:prstGeom prst="rect">
            <a:avLst/>
          </a:prstGeom>
          <a:noFill/>
          <a:extLst>
            <a:ext uri="{909E8E84-426E-40DD-AFC4-6F175D3DCCD1}">
              <a14:hiddenFill xmlns:a14="http://schemas.microsoft.com/office/drawing/2010/main">
                <a:solidFill>
                  <a:srgbClr val="FFFFFF"/>
                </a:solidFill>
              </a14:hiddenFill>
            </a:ext>
          </a:extLst>
        </p:spPr>
      </p:pic>
      <p:sp>
        <p:nvSpPr>
          <p:cNvPr id="13" name="圓角矩形 12"/>
          <p:cNvSpPr/>
          <p:nvPr/>
        </p:nvSpPr>
        <p:spPr>
          <a:xfrm>
            <a:off x="7150608" y="3927172"/>
            <a:ext cx="2478024" cy="107899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Classifier</a:t>
            </a:r>
            <a:endParaRPr lang="zh-TW" altLang="en-US" dirty="0"/>
          </a:p>
        </p:txBody>
      </p:sp>
      <p:cxnSp>
        <p:nvCxnSpPr>
          <p:cNvPr id="14" name="直線單箭頭接點 13"/>
          <p:cNvCxnSpPr/>
          <p:nvPr/>
        </p:nvCxnSpPr>
        <p:spPr>
          <a:xfrm flipV="1">
            <a:off x="9628632" y="3372976"/>
            <a:ext cx="1444752" cy="722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線單箭頭接點 14"/>
          <p:cNvCxnSpPr/>
          <p:nvPr/>
        </p:nvCxnSpPr>
        <p:spPr>
          <a:xfrm>
            <a:off x="9628632" y="4786549"/>
            <a:ext cx="1444752" cy="792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字方塊 15"/>
          <p:cNvSpPr txBox="1"/>
          <p:nvPr/>
        </p:nvSpPr>
        <p:spPr>
          <a:xfrm>
            <a:off x="11137392" y="3188310"/>
            <a:ext cx="607859" cy="369332"/>
          </a:xfrm>
          <a:prstGeom prst="rect">
            <a:avLst/>
          </a:prstGeom>
          <a:noFill/>
        </p:spPr>
        <p:txBody>
          <a:bodyPr wrap="none" rtlCol="0">
            <a:spAutoFit/>
          </a:bodyPr>
          <a:lstStyle/>
          <a:p>
            <a:r>
              <a:rPr lang="en-US" altLang="zh-TW" dirty="0"/>
              <a:t>Dog</a:t>
            </a:r>
            <a:endParaRPr lang="zh-TW" altLang="en-US" dirty="0"/>
          </a:p>
        </p:txBody>
      </p:sp>
      <p:sp>
        <p:nvSpPr>
          <p:cNvPr id="17" name="文字方塊 16"/>
          <p:cNvSpPr txBox="1"/>
          <p:nvPr/>
        </p:nvSpPr>
        <p:spPr>
          <a:xfrm>
            <a:off x="11150891" y="5393983"/>
            <a:ext cx="543739" cy="369332"/>
          </a:xfrm>
          <a:prstGeom prst="rect">
            <a:avLst/>
          </a:prstGeom>
          <a:noFill/>
        </p:spPr>
        <p:txBody>
          <a:bodyPr wrap="none" rtlCol="0">
            <a:spAutoFit/>
          </a:bodyPr>
          <a:lstStyle/>
          <a:p>
            <a:r>
              <a:rPr lang="en-US" altLang="zh-TW" dirty="0"/>
              <a:t>Cat</a:t>
            </a:r>
            <a:endParaRPr lang="zh-TW" altLang="en-US" dirty="0"/>
          </a:p>
        </p:txBody>
      </p:sp>
      <p:cxnSp>
        <p:nvCxnSpPr>
          <p:cNvPr id="18" name="直線單箭頭接點 17"/>
          <p:cNvCxnSpPr/>
          <p:nvPr/>
        </p:nvCxnSpPr>
        <p:spPr>
          <a:xfrm>
            <a:off x="9628632" y="4446013"/>
            <a:ext cx="1522259" cy="20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字方塊 18"/>
          <p:cNvSpPr txBox="1"/>
          <p:nvPr/>
        </p:nvSpPr>
        <p:spPr>
          <a:xfrm>
            <a:off x="11137391" y="4300291"/>
            <a:ext cx="659155" cy="369332"/>
          </a:xfrm>
          <a:prstGeom prst="rect">
            <a:avLst/>
          </a:prstGeom>
          <a:noFill/>
        </p:spPr>
        <p:txBody>
          <a:bodyPr wrap="none" rtlCol="0">
            <a:spAutoFit/>
          </a:bodyPr>
          <a:lstStyle/>
          <a:p>
            <a:r>
              <a:rPr lang="en-US" altLang="zh-TW" dirty="0"/>
              <a:t>Frog</a:t>
            </a:r>
            <a:endParaRPr lang="zh-TW" altLang="en-US" dirty="0"/>
          </a:p>
        </p:txBody>
      </p:sp>
      <p:sp>
        <p:nvSpPr>
          <p:cNvPr id="20" name="流程圖: 接點 19"/>
          <p:cNvSpPr/>
          <p:nvPr/>
        </p:nvSpPr>
        <p:spPr>
          <a:xfrm>
            <a:off x="11395601" y="3566787"/>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流程圖: 接點 20"/>
          <p:cNvSpPr/>
          <p:nvPr/>
        </p:nvSpPr>
        <p:spPr>
          <a:xfrm>
            <a:off x="11395600" y="3688445"/>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流程圖: 接點 21"/>
          <p:cNvSpPr/>
          <p:nvPr/>
        </p:nvSpPr>
        <p:spPr>
          <a:xfrm>
            <a:off x="11398865" y="3819371"/>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流程圖: 接點 23"/>
          <p:cNvSpPr/>
          <p:nvPr/>
        </p:nvSpPr>
        <p:spPr>
          <a:xfrm>
            <a:off x="11393639" y="3960728"/>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流程圖: 接點 24"/>
          <p:cNvSpPr/>
          <p:nvPr/>
        </p:nvSpPr>
        <p:spPr>
          <a:xfrm>
            <a:off x="11395600" y="4113452"/>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流程圖: 接點 25"/>
          <p:cNvSpPr/>
          <p:nvPr/>
        </p:nvSpPr>
        <p:spPr>
          <a:xfrm flipH="1">
            <a:off x="11393638" y="4748974"/>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流程圖: 接點 26"/>
          <p:cNvSpPr/>
          <p:nvPr/>
        </p:nvSpPr>
        <p:spPr>
          <a:xfrm flipH="1">
            <a:off x="11393637" y="4870632"/>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8" name="流程圖: 接點 27"/>
          <p:cNvSpPr/>
          <p:nvPr/>
        </p:nvSpPr>
        <p:spPr>
          <a:xfrm flipH="1">
            <a:off x="11396902" y="5001558"/>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流程圖: 接點 28"/>
          <p:cNvSpPr/>
          <p:nvPr/>
        </p:nvSpPr>
        <p:spPr>
          <a:xfrm flipH="1">
            <a:off x="11391676" y="5142915"/>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0" name="流程圖: 接點 29"/>
          <p:cNvSpPr/>
          <p:nvPr/>
        </p:nvSpPr>
        <p:spPr>
          <a:xfrm flipH="1">
            <a:off x="11393637" y="5295639"/>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1" name="直線單箭頭接點 30"/>
          <p:cNvCxnSpPr>
            <a:endCxn id="13" idx="1"/>
          </p:cNvCxnSpPr>
          <p:nvPr/>
        </p:nvCxnSpPr>
        <p:spPr>
          <a:xfrm>
            <a:off x="6454841" y="4456340"/>
            <a:ext cx="695767" cy="10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文字方塊 31"/>
          <p:cNvSpPr txBox="1"/>
          <p:nvPr/>
        </p:nvSpPr>
        <p:spPr>
          <a:xfrm>
            <a:off x="7822798" y="6126162"/>
            <a:ext cx="1133644" cy="369332"/>
          </a:xfrm>
          <a:prstGeom prst="rect">
            <a:avLst/>
          </a:prstGeom>
          <a:noFill/>
        </p:spPr>
        <p:txBody>
          <a:bodyPr wrap="none" rtlCol="0">
            <a:spAutoFit/>
          </a:bodyPr>
          <a:lstStyle/>
          <a:p>
            <a:r>
              <a:rPr lang="en-US" altLang="zh-TW" dirty="0"/>
              <a:t>Classifier</a:t>
            </a:r>
            <a:endParaRPr lang="zh-TW" altLang="en-US" dirty="0"/>
          </a:p>
        </p:txBody>
      </p:sp>
      <p:sp>
        <p:nvSpPr>
          <p:cNvPr id="33" name="文字方塊 32"/>
          <p:cNvSpPr txBox="1"/>
          <p:nvPr/>
        </p:nvSpPr>
        <p:spPr>
          <a:xfrm>
            <a:off x="4861677" y="6537960"/>
            <a:ext cx="2771913" cy="276999"/>
          </a:xfrm>
          <a:prstGeom prst="rect">
            <a:avLst/>
          </a:prstGeom>
          <a:noFill/>
        </p:spPr>
        <p:txBody>
          <a:bodyPr wrap="none" rtlCol="0">
            <a:spAutoFit/>
          </a:bodyPr>
          <a:lstStyle/>
          <a:p>
            <a:r>
              <a:rPr lang="en-US" altLang="zh-TW" sz="1200" dirty="0"/>
              <a:t>Ref: https://pjreddie.com/darknet/yolo/</a:t>
            </a:r>
            <a:endParaRPr lang="zh-TW" altLang="en-US" sz="1200" dirty="0"/>
          </a:p>
        </p:txBody>
      </p:sp>
    </p:spTree>
    <p:extLst>
      <p:ext uri="{BB962C8B-B14F-4D97-AF65-F5344CB8AC3E}">
        <p14:creationId xmlns:p14="http://schemas.microsoft.com/office/powerpoint/2010/main" val="2408274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What does train mean ?</a:t>
            </a:r>
          </a:p>
          <a:p>
            <a:pPr lvl="1"/>
            <a:r>
              <a:rPr lang="en-US" altLang="zh-TW" dirty="0"/>
              <a:t>Obtain the parameters that is suitable for the classes you want to classify</a:t>
            </a:r>
          </a:p>
        </p:txBody>
      </p:sp>
      <p:sp>
        <p:nvSpPr>
          <p:cNvPr id="3" name="矩形 2"/>
          <p:cNvSpPr/>
          <p:nvPr/>
        </p:nvSpPr>
        <p:spPr>
          <a:xfrm>
            <a:off x="609601" y="3438144"/>
            <a:ext cx="2724912" cy="2194242"/>
          </a:xfrm>
          <a:prstGeom prst="rect">
            <a:avLst/>
          </a:prstGeom>
          <a:solidFill>
            <a:srgbClr val="92D05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 name="直線接點 5"/>
          <p:cNvCxnSpPr/>
          <p:nvPr/>
        </p:nvCxnSpPr>
        <p:spPr>
          <a:xfrm>
            <a:off x="609601" y="4169664"/>
            <a:ext cx="27249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609601" y="4989576"/>
            <a:ext cx="2724912" cy="3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H="1">
            <a:off x="1441705" y="3438144"/>
            <a:ext cx="15240" cy="219424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H="1">
            <a:off x="2464309" y="3438144"/>
            <a:ext cx="15240" cy="219424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780354" y="3571732"/>
            <a:ext cx="505267" cy="369332"/>
          </a:xfrm>
          <a:prstGeom prst="rect">
            <a:avLst/>
          </a:prstGeom>
          <a:noFill/>
        </p:spPr>
        <p:txBody>
          <a:bodyPr wrap="none" rtlCol="0">
            <a:spAutoFit/>
          </a:bodyPr>
          <a:lstStyle/>
          <a:p>
            <a:r>
              <a:rPr lang="en-US" altLang="zh-TW" dirty="0"/>
              <a:t>5.6</a:t>
            </a:r>
            <a:endParaRPr lang="zh-TW" altLang="en-US" dirty="0"/>
          </a:p>
        </p:txBody>
      </p:sp>
      <p:sp>
        <p:nvSpPr>
          <p:cNvPr id="39" name="文字方塊 38"/>
          <p:cNvSpPr txBox="1"/>
          <p:nvPr/>
        </p:nvSpPr>
        <p:spPr>
          <a:xfrm>
            <a:off x="1721527" y="3568946"/>
            <a:ext cx="505267" cy="369332"/>
          </a:xfrm>
          <a:prstGeom prst="rect">
            <a:avLst/>
          </a:prstGeom>
          <a:noFill/>
        </p:spPr>
        <p:txBody>
          <a:bodyPr wrap="none" rtlCol="0">
            <a:spAutoFit/>
          </a:bodyPr>
          <a:lstStyle/>
          <a:p>
            <a:r>
              <a:rPr lang="en-US" altLang="zh-TW" dirty="0"/>
              <a:t>2.6</a:t>
            </a:r>
            <a:endParaRPr lang="zh-TW" altLang="en-US" dirty="0"/>
          </a:p>
        </p:txBody>
      </p:sp>
      <p:sp>
        <p:nvSpPr>
          <p:cNvPr id="40" name="文字方塊 39"/>
          <p:cNvSpPr txBox="1"/>
          <p:nvPr/>
        </p:nvSpPr>
        <p:spPr>
          <a:xfrm>
            <a:off x="2615925" y="3568946"/>
            <a:ext cx="582211" cy="369332"/>
          </a:xfrm>
          <a:prstGeom prst="rect">
            <a:avLst/>
          </a:prstGeom>
          <a:noFill/>
        </p:spPr>
        <p:txBody>
          <a:bodyPr wrap="none" rtlCol="0">
            <a:spAutoFit/>
          </a:bodyPr>
          <a:lstStyle/>
          <a:p>
            <a:r>
              <a:rPr lang="en-US" altLang="zh-TW" dirty="0"/>
              <a:t>-0.6</a:t>
            </a:r>
            <a:endParaRPr lang="zh-TW" altLang="en-US" dirty="0"/>
          </a:p>
        </p:txBody>
      </p:sp>
      <p:sp>
        <p:nvSpPr>
          <p:cNvPr id="41" name="文字方塊 40"/>
          <p:cNvSpPr txBox="1"/>
          <p:nvPr/>
        </p:nvSpPr>
        <p:spPr>
          <a:xfrm>
            <a:off x="740736" y="4387215"/>
            <a:ext cx="582211" cy="369332"/>
          </a:xfrm>
          <a:prstGeom prst="rect">
            <a:avLst/>
          </a:prstGeom>
          <a:noFill/>
        </p:spPr>
        <p:txBody>
          <a:bodyPr wrap="none" rtlCol="0">
            <a:spAutoFit/>
          </a:bodyPr>
          <a:lstStyle/>
          <a:p>
            <a:r>
              <a:rPr lang="en-US" altLang="zh-TW" dirty="0"/>
              <a:t>-0.6</a:t>
            </a:r>
            <a:endParaRPr lang="zh-TW" altLang="en-US" dirty="0"/>
          </a:p>
        </p:txBody>
      </p:sp>
      <p:sp>
        <p:nvSpPr>
          <p:cNvPr id="42" name="文字方塊 41"/>
          <p:cNvSpPr txBox="1"/>
          <p:nvPr/>
        </p:nvSpPr>
        <p:spPr>
          <a:xfrm>
            <a:off x="1644583" y="4394954"/>
            <a:ext cx="582211" cy="369332"/>
          </a:xfrm>
          <a:prstGeom prst="rect">
            <a:avLst/>
          </a:prstGeom>
          <a:noFill/>
        </p:spPr>
        <p:txBody>
          <a:bodyPr wrap="none" rtlCol="0">
            <a:spAutoFit/>
          </a:bodyPr>
          <a:lstStyle/>
          <a:p>
            <a:r>
              <a:rPr lang="en-US" altLang="zh-TW" dirty="0"/>
              <a:t>-1.1</a:t>
            </a:r>
            <a:endParaRPr lang="zh-TW" altLang="en-US" dirty="0"/>
          </a:p>
        </p:txBody>
      </p:sp>
      <p:sp>
        <p:nvSpPr>
          <p:cNvPr id="43" name="文字方塊 42"/>
          <p:cNvSpPr txBox="1"/>
          <p:nvPr/>
        </p:nvSpPr>
        <p:spPr>
          <a:xfrm>
            <a:off x="2619625" y="4393391"/>
            <a:ext cx="582211" cy="369332"/>
          </a:xfrm>
          <a:prstGeom prst="rect">
            <a:avLst/>
          </a:prstGeom>
          <a:noFill/>
        </p:spPr>
        <p:txBody>
          <a:bodyPr wrap="none" rtlCol="0">
            <a:spAutoFit/>
          </a:bodyPr>
          <a:lstStyle/>
          <a:p>
            <a:r>
              <a:rPr lang="en-US" altLang="zh-TW" dirty="0"/>
              <a:t>-9.2</a:t>
            </a:r>
            <a:endParaRPr lang="zh-TW" altLang="en-US" dirty="0"/>
          </a:p>
        </p:txBody>
      </p:sp>
      <p:sp>
        <p:nvSpPr>
          <p:cNvPr id="44" name="文字方塊 43"/>
          <p:cNvSpPr txBox="1"/>
          <p:nvPr/>
        </p:nvSpPr>
        <p:spPr>
          <a:xfrm>
            <a:off x="782425" y="5150699"/>
            <a:ext cx="505267" cy="369332"/>
          </a:xfrm>
          <a:prstGeom prst="rect">
            <a:avLst/>
          </a:prstGeom>
          <a:noFill/>
        </p:spPr>
        <p:txBody>
          <a:bodyPr wrap="none" rtlCol="0">
            <a:spAutoFit/>
          </a:bodyPr>
          <a:lstStyle/>
          <a:p>
            <a:r>
              <a:rPr lang="en-US" altLang="zh-TW" dirty="0"/>
              <a:t>2.1</a:t>
            </a:r>
            <a:endParaRPr lang="zh-TW" altLang="en-US" dirty="0"/>
          </a:p>
        </p:txBody>
      </p:sp>
      <p:sp>
        <p:nvSpPr>
          <p:cNvPr id="45" name="文字方塊 44"/>
          <p:cNvSpPr txBox="1"/>
          <p:nvPr/>
        </p:nvSpPr>
        <p:spPr>
          <a:xfrm>
            <a:off x="1683054" y="5127839"/>
            <a:ext cx="505267" cy="369332"/>
          </a:xfrm>
          <a:prstGeom prst="rect">
            <a:avLst/>
          </a:prstGeom>
          <a:noFill/>
        </p:spPr>
        <p:txBody>
          <a:bodyPr wrap="none" rtlCol="0">
            <a:spAutoFit/>
          </a:bodyPr>
          <a:lstStyle/>
          <a:p>
            <a:r>
              <a:rPr lang="en-US" altLang="zh-TW" dirty="0"/>
              <a:t>1.1</a:t>
            </a:r>
            <a:endParaRPr lang="zh-TW" altLang="en-US" dirty="0"/>
          </a:p>
        </p:txBody>
      </p:sp>
      <p:sp>
        <p:nvSpPr>
          <p:cNvPr id="46" name="文字方塊 45"/>
          <p:cNvSpPr txBox="1"/>
          <p:nvPr/>
        </p:nvSpPr>
        <p:spPr>
          <a:xfrm>
            <a:off x="2653619" y="5135038"/>
            <a:ext cx="505267" cy="369332"/>
          </a:xfrm>
          <a:prstGeom prst="rect">
            <a:avLst/>
          </a:prstGeom>
          <a:noFill/>
        </p:spPr>
        <p:txBody>
          <a:bodyPr wrap="none" rtlCol="0">
            <a:spAutoFit/>
          </a:bodyPr>
          <a:lstStyle/>
          <a:p>
            <a:r>
              <a:rPr lang="en-US" altLang="zh-TW" dirty="0"/>
              <a:t>3.2</a:t>
            </a:r>
            <a:endParaRPr lang="zh-TW" altLang="en-US" dirty="0"/>
          </a:p>
        </p:txBody>
      </p:sp>
      <p:sp>
        <p:nvSpPr>
          <p:cNvPr id="47" name="矩形 46"/>
          <p:cNvSpPr/>
          <p:nvPr/>
        </p:nvSpPr>
        <p:spPr>
          <a:xfrm>
            <a:off x="4341877" y="3438144"/>
            <a:ext cx="2724912" cy="2194242"/>
          </a:xfrm>
          <a:prstGeom prst="rect">
            <a:avLst/>
          </a:prstGeom>
          <a:solidFill>
            <a:srgbClr val="92D05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接點 47"/>
          <p:cNvCxnSpPr/>
          <p:nvPr/>
        </p:nvCxnSpPr>
        <p:spPr>
          <a:xfrm>
            <a:off x="4341877" y="4169664"/>
            <a:ext cx="27249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a:off x="4341877" y="4989576"/>
            <a:ext cx="2724912" cy="3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p:nvPr/>
        </p:nvCxnSpPr>
        <p:spPr>
          <a:xfrm flipH="1">
            <a:off x="5173981" y="3438144"/>
            <a:ext cx="15240" cy="219424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flipH="1">
            <a:off x="6196585" y="3438144"/>
            <a:ext cx="15240" cy="219424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文字方塊 51"/>
          <p:cNvSpPr txBox="1"/>
          <p:nvPr/>
        </p:nvSpPr>
        <p:spPr>
          <a:xfrm>
            <a:off x="4598839" y="3582782"/>
            <a:ext cx="312906" cy="369332"/>
          </a:xfrm>
          <a:prstGeom prst="rect">
            <a:avLst/>
          </a:prstGeom>
          <a:noFill/>
        </p:spPr>
        <p:txBody>
          <a:bodyPr wrap="none" rtlCol="0">
            <a:spAutoFit/>
          </a:bodyPr>
          <a:lstStyle/>
          <a:p>
            <a:r>
              <a:rPr lang="en-US" altLang="zh-TW" dirty="0"/>
              <a:t>0</a:t>
            </a:r>
            <a:endParaRPr lang="zh-TW" altLang="en-US" dirty="0"/>
          </a:p>
        </p:txBody>
      </p:sp>
      <p:sp>
        <p:nvSpPr>
          <p:cNvPr id="53" name="文字方塊 52"/>
          <p:cNvSpPr txBox="1"/>
          <p:nvPr/>
        </p:nvSpPr>
        <p:spPr>
          <a:xfrm>
            <a:off x="5399983" y="3576606"/>
            <a:ext cx="582211" cy="369332"/>
          </a:xfrm>
          <a:prstGeom prst="rect">
            <a:avLst/>
          </a:prstGeom>
          <a:noFill/>
        </p:spPr>
        <p:txBody>
          <a:bodyPr wrap="none" rtlCol="0">
            <a:spAutoFit/>
          </a:bodyPr>
          <a:lstStyle/>
          <a:p>
            <a:r>
              <a:rPr lang="en-US" altLang="zh-TW" dirty="0"/>
              <a:t>-2.6</a:t>
            </a:r>
            <a:endParaRPr lang="zh-TW" altLang="en-US" dirty="0"/>
          </a:p>
        </p:txBody>
      </p:sp>
      <p:sp>
        <p:nvSpPr>
          <p:cNvPr id="54" name="文字方塊 53"/>
          <p:cNvSpPr txBox="1"/>
          <p:nvPr/>
        </p:nvSpPr>
        <p:spPr>
          <a:xfrm>
            <a:off x="6348201" y="3568946"/>
            <a:ext cx="569387" cy="369332"/>
          </a:xfrm>
          <a:prstGeom prst="rect">
            <a:avLst/>
          </a:prstGeom>
          <a:noFill/>
        </p:spPr>
        <p:txBody>
          <a:bodyPr wrap="none" rtlCol="0">
            <a:spAutoFit/>
          </a:bodyPr>
          <a:lstStyle/>
          <a:p>
            <a:r>
              <a:rPr lang="en-US" altLang="zh-TW" dirty="0"/>
              <a:t> 3.1</a:t>
            </a:r>
            <a:endParaRPr lang="zh-TW" altLang="en-US" dirty="0"/>
          </a:p>
        </p:txBody>
      </p:sp>
      <p:sp>
        <p:nvSpPr>
          <p:cNvPr id="55" name="文字方塊 54"/>
          <p:cNvSpPr txBox="1"/>
          <p:nvPr/>
        </p:nvSpPr>
        <p:spPr>
          <a:xfrm>
            <a:off x="4513475" y="4387215"/>
            <a:ext cx="505267" cy="369332"/>
          </a:xfrm>
          <a:prstGeom prst="rect">
            <a:avLst/>
          </a:prstGeom>
          <a:noFill/>
        </p:spPr>
        <p:txBody>
          <a:bodyPr wrap="none" rtlCol="0">
            <a:spAutoFit/>
          </a:bodyPr>
          <a:lstStyle/>
          <a:p>
            <a:r>
              <a:rPr lang="en-US" altLang="zh-TW" dirty="0"/>
              <a:t>7.6</a:t>
            </a:r>
            <a:endParaRPr lang="zh-TW" altLang="en-US" dirty="0"/>
          </a:p>
        </p:txBody>
      </p:sp>
      <p:sp>
        <p:nvSpPr>
          <p:cNvPr id="56" name="文字方塊 55"/>
          <p:cNvSpPr txBox="1"/>
          <p:nvPr/>
        </p:nvSpPr>
        <p:spPr>
          <a:xfrm>
            <a:off x="5413227" y="4394954"/>
            <a:ext cx="582211" cy="369332"/>
          </a:xfrm>
          <a:prstGeom prst="rect">
            <a:avLst/>
          </a:prstGeom>
          <a:noFill/>
        </p:spPr>
        <p:txBody>
          <a:bodyPr wrap="none" rtlCol="0">
            <a:spAutoFit/>
          </a:bodyPr>
          <a:lstStyle/>
          <a:p>
            <a:r>
              <a:rPr lang="en-US" altLang="zh-TW" dirty="0"/>
              <a:t>-1.8</a:t>
            </a:r>
            <a:endParaRPr lang="zh-TW" altLang="en-US" dirty="0"/>
          </a:p>
        </p:txBody>
      </p:sp>
      <p:sp>
        <p:nvSpPr>
          <p:cNvPr id="57" name="文字方塊 56"/>
          <p:cNvSpPr txBox="1"/>
          <p:nvPr/>
        </p:nvSpPr>
        <p:spPr>
          <a:xfrm>
            <a:off x="6351901" y="4393391"/>
            <a:ext cx="582211" cy="369332"/>
          </a:xfrm>
          <a:prstGeom prst="rect">
            <a:avLst/>
          </a:prstGeom>
          <a:noFill/>
        </p:spPr>
        <p:txBody>
          <a:bodyPr wrap="none" rtlCol="0">
            <a:spAutoFit/>
          </a:bodyPr>
          <a:lstStyle/>
          <a:p>
            <a:r>
              <a:rPr lang="en-US" altLang="zh-TW" dirty="0"/>
              <a:t>-0.2</a:t>
            </a:r>
            <a:endParaRPr lang="zh-TW" altLang="en-US" dirty="0"/>
          </a:p>
        </p:txBody>
      </p:sp>
      <p:sp>
        <p:nvSpPr>
          <p:cNvPr id="58" name="文字方塊 57"/>
          <p:cNvSpPr txBox="1"/>
          <p:nvPr/>
        </p:nvSpPr>
        <p:spPr>
          <a:xfrm>
            <a:off x="4514701" y="5150699"/>
            <a:ext cx="505267" cy="369332"/>
          </a:xfrm>
          <a:prstGeom prst="rect">
            <a:avLst/>
          </a:prstGeom>
          <a:noFill/>
        </p:spPr>
        <p:txBody>
          <a:bodyPr wrap="none" rtlCol="0">
            <a:spAutoFit/>
          </a:bodyPr>
          <a:lstStyle/>
          <a:p>
            <a:r>
              <a:rPr lang="en-US" altLang="zh-TW" dirty="0"/>
              <a:t>0.9</a:t>
            </a:r>
            <a:endParaRPr lang="zh-TW" altLang="en-US" dirty="0"/>
          </a:p>
        </p:txBody>
      </p:sp>
      <p:sp>
        <p:nvSpPr>
          <p:cNvPr id="59" name="文字方塊 58"/>
          <p:cNvSpPr txBox="1"/>
          <p:nvPr/>
        </p:nvSpPr>
        <p:spPr>
          <a:xfrm>
            <a:off x="5415330" y="5127839"/>
            <a:ext cx="505267" cy="369332"/>
          </a:xfrm>
          <a:prstGeom prst="rect">
            <a:avLst/>
          </a:prstGeom>
          <a:noFill/>
        </p:spPr>
        <p:txBody>
          <a:bodyPr wrap="none" rtlCol="0">
            <a:spAutoFit/>
          </a:bodyPr>
          <a:lstStyle/>
          <a:p>
            <a:r>
              <a:rPr lang="en-US" altLang="zh-TW" dirty="0"/>
              <a:t>1.1</a:t>
            </a:r>
            <a:endParaRPr lang="zh-TW" altLang="en-US" dirty="0"/>
          </a:p>
        </p:txBody>
      </p:sp>
      <p:sp>
        <p:nvSpPr>
          <p:cNvPr id="60" name="文字方塊 59"/>
          <p:cNvSpPr txBox="1"/>
          <p:nvPr/>
        </p:nvSpPr>
        <p:spPr>
          <a:xfrm>
            <a:off x="6385895" y="5135038"/>
            <a:ext cx="505267" cy="369332"/>
          </a:xfrm>
          <a:prstGeom prst="rect">
            <a:avLst/>
          </a:prstGeom>
          <a:noFill/>
        </p:spPr>
        <p:txBody>
          <a:bodyPr wrap="none" rtlCol="0">
            <a:spAutoFit/>
          </a:bodyPr>
          <a:lstStyle/>
          <a:p>
            <a:r>
              <a:rPr lang="en-US" altLang="zh-TW" dirty="0"/>
              <a:t>3.2</a:t>
            </a:r>
            <a:endParaRPr lang="zh-TW" altLang="en-US" dirty="0"/>
          </a:p>
        </p:txBody>
      </p:sp>
      <p:sp>
        <p:nvSpPr>
          <p:cNvPr id="65" name="矩形 64"/>
          <p:cNvSpPr/>
          <p:nvPr/>
        </p:nvSpPr>
        <p:spPr>
          <a:xfrm>
            <a:off x="8203385" y="3438144"/>
            <a:ext cx="2724912" cy="2194242"/>
          </a:xfrm>
          <a:prstGeom prst="rect">
            <a:avLst/>
          </a:prstGeom>
          <a:solidFill>
            <a:srgbClr val="92D05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6" name="直線接點 65"/>
          <p:cNvCxnSpPr/>
          <p:nvPr/>
        </p:nvCxnSpPr>
        <p:spPr>
          <a:xfrm>
            <a:off x="8203385" y="4169664"/>
            <a:ext cx="27249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a:off x="8203385" y="4989576"/>
            <a:ext cx="2724912" cy="3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flipH="1">
            <a:off x="9035489" y="3438144"/>
            <a:ext cx="15240" cy="219424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p:nvPr/>
        </p:nvCxnSpPr>
        <p:spPr>
          <a:xfrm flipH="1">
            <a:off x="10058093" y="3438144"/>
            <a:ext cx="15240" cy="219424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8460347" y="3582782"/>
            <a:ext cx="312906" cy="369332"/>
          </a:xfrm>
          <a:prstGeom prst="rect">
            <a:avLst/>
          </a:prstGeom>
          <a:noFill/>
        </p:spPr>
        <p:txBody>
          <a:bodyPr wrap="none" rtlCol="0">
            <a:spAutoFit/>
          </a:bodyPr>
          <a:lstStyle/>
          <a:p>
            <a:r>
              <a:rPr lang="en-US" altLang="zh-TW" dirty="0"/>
              <a:t>2</a:t>
            </a:r>
            <a:endParaRPr lang="zh-TW" altLang="en-US" dirty="0"/>
          </a:p>
        </p:txBody>
      </p:sp>
      <p:sp>
        <p:nvSpPr>
          <p:cNvPr id="71" name="文字方塊 70"/>
          <p:cNvSpPr txBox="1"/>
          <p:nvPr/>
        </p:nvSpPr>
        <p:spPr>
          <a:xfrm>
            <a:off x="9261491" y="3576606"/>
            <a:ext cx="569387" cy="369332"/>
          </a:xfrm>
          <a:prstGeom prst="rect">
            <a:avLst/>
          </a:prstGeom>
          <a:noFill/>
        </p:spPr>
        <p:txBody>
          <a:bodyPr wrap="none" rtlCol="0">
            <a:spAutoFit/>
          </a:bodyPr>
          <a:lstStyle/>
          <a:p>
            <a:r>
              <a:rPr lang="en-US" altLang="zh-TW" dirty="0"/>
              <a:t> 6.6</a:t>
            </a:r>
            <a:endParaRPr lang="zh-TW" altLang="en-US" dirty="0"/>
          </a:p>
        </p:txBody>
      </p:sp>
      <p:sp>
        <p:nvSpPr>
          <p:cNvPr id="72" name="文字方塊 71"/>
          <p:cNvSpPr txBox="1"/>
          <p:nvPr/>
        </p:nvSpPr>
        <p:spPr>
          <a:xfrm>
            <a:off x="10209709" y="3568946"/>
            <a:ext cx="569387" cy="369332"/>
          </a:xfrm>
          <a:prstGeom prst="rect">
            <a:avLst/>
          </a:prstGeom>
          <a:noFill/>
        </p:spPr>
        <p:txBody>
          <a:bodyPr wrap="none" rtlCol="0">
            <a:spAutoFit/>
          </a:bodyPr>
          <a:lstStyle/>
          <a:p>
            <a:r>
              <a:rPr lang="en-US" altLang="zh-TW" dirty="0"/>
              <a:t> 3.1</a:t>
            </a:r>
            <a:endParaRPr lang="zh-TW" altLang="en-US" dirty="0"/>
          </a:p>
        </p:txBody>
      </p:sp>
      <p:sp>
        <p:nvSpPr>
          <p:cNvPr id="73" name="文字方塊 72"/>
          <p:cNvSpPr txBox="1"/>
          <p:nvPr/>
        </p:nvSpPr>
        <p:spPr>
          <a:xfrm>
            <a:off x="8374983" y="4387215"/>
            <a:ext cx="505267" cy="369332"/>
          </a:xfrm>
          <a:prstGeom prst="rect">
            <a:avLst/>
          </a:prstGeom>
          <a:noFill/>
        </p:spPr>
        <p:txBody>
          <a:bodyPr wrap="none" rtlCol="0">
            <a:spAutoFit/>
          </a:bodyPr>
          <a:lstStyle/>
          <a:p>
            <a:r>
              <a:rPr lang="en-US" altLang="zh-TW" dirty="0"/>
              <a:t>3.6</a:t>
            </a:r>
            <a:endParaRPr lang="zh-TW" altLang="en-US" dirty="0"/>
          </a:p>
        </p:txBody>
      </p:sp>
      <p:sp>
        <p:nvSpPr>
          <p:cNvPr id="74" name="文字方塊 73"/>
          <p:cNvSpPr txBox="1"/>
          <p:nvPr/>
        </p:nvSpPr>
        <p:spPr>
          <a:xfrm>
            <a:off x="9255157" y="4394954"/>
            <a:ext cx="569387" cy="369332"/>
          </a:xfrm>
          <a:prstGeom prst="rect">
            <a:avLst/>
          </a:prstGeom>
          <a:noFill/>
        </p:spPr>
        <p:txBody>
          <a:bodyPr wrap="none" rtlCol="0">
            <a:spAutoFit/>
          </a:bodyPr>
          <a:lstStyle/>
          <a:p>
            <a:r>
              <a:rPr lang="en-US" altLang="zh-TW" dirty="0"/>
              <a:t> 1.9</a:t>
            </a:r>
            <a:endParaRPr lang="zh-TW" altLang="en-US" dirty="0"/>
          </a:p>
        </p:txBody>
      </p:sp>
      <p:sp>
        <p:nvSpPr>
          <p:cNvPr id="75" name="文字方塊 74"/>
          <p:cNvSpPr txBox="1"/>
          <p:nvPr/>
        </p:nvSpPr>
        <p:spPr>
          <a:xfrm>
            <a:off x="10213409" y="4393391"/>
            <a:ext cx="582211" cy="369332"/>
          </a:xfrm>
          <a:prstGeom prst="rect">
            <a:avLst/>
          </a:prstGeom>
          <a:noFill/>
        </p:spPr>
        <p:txBody>
          <a:bodyPr wrap="none" rtlCol="0">
            <a:spAutoFit/>
          </a:bodyPr>
          <a:lstStyle/>
          <a:p>
            <a:r>
              <a:rPr lang="en-US" altLang="zh-TW" dirty="0"/>
              <a:t>-0.2</a:t>
            </a:r>
            <a:endParaRPr lang="zh-TW" altLang="en-US" dirty="0"/>
          </a:p>
        </p:txBody>
      </p:sp>
      <p:sp>
        <p:nvSpPr>
          <p:cNvPr id="76" name="文字方塊 75"/>
          <p:cNvSpPr txBox="1"/>
          <p:nvPr/>
        </p:nvSpPr>
        <p:spPr>
          <a:xfrm>
            <a:off x="8376209" y="5150699"/>
            <a:ext cx="505267" cy="369332"/>
          </a:xfrm>
          <a:prstGeom prst="rect">
            <a:avLst/>
          </a:prstGeom>
          <a:noFill/>
        </p:spPr>
        <p:txBody>
          <a:bodyPr wrap="none" rtlCol="0">
            <a:spAutoFit/>
          </a:bodyPr>
          <a:lstStyle/>
          <a:p>
            <a:r>
              <a:rPr lang="en-US" altLang="zh-TW" dirty="0"/>
              <a:t>5.9</a:t>
            </a:r>
            <a:endParaRPr lang="zh-TW" altLang="en-US" dirty="0"/>
          </a:p>
        </p:txBody>
      </p:sp>
      <p:sp>
        <p:nvSpPr>
          <p:cNvPr id="77" name="文字方塊 76"/>
          <p:cNvSpPr txBox="1"/>
          <p:nvPr/>
        </p:nvSpPr>
        <p:spPr>
          <a:xfrm>
            <a:off x="9301777" y="5127839"/>
            <a:ext cx="505267" cy="369332"/>
          </a:xfrm>
          <a:prstGeom prst="rect">
            <a:avLst/>
          </a:prstGeom>
          <a:noFill/>
        </p:spPr>
        <p:txBody>
          <a:bodyPr wrap="none" rtlCol="0">
            <a:spAutoFit/>
          </a:bodyPr>
          <a:lstStyle/>
          <a:p>
            <a:r>
              <a:rPr lang="en-US" altLang="zh-TW" dirty="0"/>
              <a:t>1.1</a:t>
            </a:r>
            <a:endParaRPr lang="zh-TW" altLang="en-US" dirty="0"/>
          </a:p>
        </p:txBody>
      </p:sp>
      <p:sp>
        <p:nvSpPr>
          <p:cNvPr id="78" name="文字方塊 77"/>
          <p:cNvSpPr txBox="1"/>
          <p:nvPr/>
        </p:nvSpPr>
        <p:spPr>
          <a:xfrm>
            <a:off x="10247403" y="5135038"/>
            <a:ext cx="505267" cy="369332"/>
          </a:xfrm>
          <a:prstGeom prst="rect">
            <a:avLst/>
          </a:prstGeom>
          <a:noFill/>
        </p:spPr>
        <p:txBody>
          <a:bodyPr wrap="none" rtlCol="0">
            <a:spAutoFit/>
          </a:bodyPr>
          <a:lstStyle/>
          <a:p>
            <a:r>
              <a:rPr lang="en-US" altLang="zh-TW" dirty="0"/>
              <a:t>3.2</a:t>
            </a:r>
            <a:endParaRPr lang="zh-TW" altLang="en-US" dirty="0"/>
          </a:p>
        </p:txBody>
      </p:sp>
      <p:sp>
        <p:nvSpPr>
          <p:cNvPr id="64" name="文字方塊 63"/>
          <p:cNvSpPr txBox="1"/>
          <p:nvPr/>
        </p:nvSpPr>
        <p:spPr>
          <a:xfrm>
            <a:off x="3790400" y="6075688"/>
            <a:ext cx="4020652" cy="523220"/>
          </a:xfrm>
          <a:prstGeom prst="rect">
            <a:avLst/>
          </a:prstGeom>
          <a:noFill/>
        </p:spPr>
        <p:txBody>
          <a:bodyPr wrap="none" rtlCol="0">
            <a:spAutoFit/>
          </a:bodyPr>
          <a:lstStyle/>
          <a:p>
            <a:r>
              <a:rPr lang="en-US" altLang="zh-TW" sz="2800" dirty="0">
                <a:solidFill>
                  <a:srgbClr val="FF0000"/>
                </a:solidFill>
              </a:rPr>
              <a:t>Which one is the best ? </a:t>
            </a:r>
            <a:endParaRPr lang="zh-TW" altLang="en-US" sz="2800" dirty="0">
              <a:solidFill>
                <a:srgbClr val="FF0000"/>
              </a:solidFill>
            </a:endParaRPr>
          </a:p>
        </p:txBody>
      </p:sp>
      <p:sp>
        <p:nvSpPr>
          <p:cNvPr id="80" name="流程圖: 接點 79"/>
          <p:cNvSpPr/>
          <p:nvPr/>
        </p:nvSpPr>
        <p:spPr>
          <a:xfrm flipH="1" flipV="1">
            <a:off x="3486715" y="4481882"/>
            <a:ext cx="110033" cy="99262"/>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1" name="流程圖: 接點 80"/>
          <p:cNvSpPr/>
          <p:nvPr/>
        </p:nvSpPr>
        <p:spPr>
          <a:xfrm flipH="1" flipV="1">
            <a:off x="3765801" y="4485634"/>
            <a:ext cx="110033" cy="99262"/>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2" name="流程圖: 接點 81"/>
          <p:cNvSpPr/>
          <p:nvPr/>
        </p:nvSpPr>
        <p:spPr>
          <a:xfrm flipH="1" flipV="1">
            <a:off x="4033333" y="4478834"/>
            <a:ext cx="110033" cy="99262"/>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3" name="流程圖: 接點 82"/>
          <p:cNvSpPr/>
          <p:nvPr/>
        </p:nvSpPr>
        <p:spPr>
          <a:xfrm flipH="1" flipV="1">
            <a:off x="7285086" y="4480358"/>
            <a:ext cx="110033" cy="99262"/>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4" name="流程圖: 接點 83"/>
          <p:cNvSpPr/>
          <p:nvPr/>
        </p:nvSpPr>
        <p:spPr>
          <a:xfrm flipH="1" flipV="1">
            <a:off x="7583640" y="4478834"/>
            <a:ext cx="110033" cy="99262"/>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5" name="流程圖: 接點 84"/>
          <p:cNvSpPr/>
          <p:nvPr/>
        </p:nvSpPr>
        <p:spPr>
          <a:xfrm flipH="1" flipV="1">
            <a:off x="7886459" y="4478834"/>
            <a:ext cx="110033" cy="99262"/>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 name="文字方塊 3"/>
          <p:cNvSpPr txBox="1"/>
          <p:nvPr/>
        </p:nvSpPr>
        <p:spPr>
          <a:xfrm>
            <a:off x="1430883" y="5694608"/>
            <a:ext cx="1082348" cy="369332"/>
          </a:xfrm>
          <a:prstGeom prst="rect">
            <a:avLst/>
          </a:prstGeom>
          <a:noFill/>
        </p:spPr>
        <p:txBody>
          <a:bodyPr wrap="none" rtlCol="0">
            <a:spAutoFit/>
          </a:bodyPr>
          <a:lstStyle/>
          <a:p>
            <a:r>
              <a:rPr lang="en-US" altLang="zh-TW" dirty="0"/>
              <a:t>Bias: 0.7</a:t>
            </a:r>
            <a:endParaRPr lang="zh-TW" altLang="en-US" dirty="0"/>
          </a:p>
        </p:txBody>
      </p:sp>
      <p:sp>
        <p:nvSpPr>
          <p:cNvPr id="61" name="文字方塊 60"/>
          <p:cNvSpPr txBox="1"/>
          <p:nvPr/>
        </p:nvSpPr>
        <p:spPr>
          <a:xfrm>
            <a:off x="5147766" y="5665270"/>
            <a:ext cx="1159292" cy="369332"/>
          </a:xfrm>
          <a:prstGeom prst="rect">
            <a:avLst/>
          </a:prstGeom>
          <a:noFill/>
        </p:spPr>
        <p:txBody>
          <a:bodyPr wrap="none" rtlCol="0">
            <a:spAutoFit/>
          </a:bodyPr>
          <a:lstStyle/>
          <a:p>
            <a:r>
              <a:rPr lang="en-US" altLang="zh-TW" dirty="0"/>
              <a:t>Bias: -0.1</a:t>
            </a:r>
            <a:endParaRPr lang="zh-TW" altLang="en-US" dirty="0"/>
          </a:p>
        </p:txBody>
      </p:sp>
      <p:sp>
        <p:nvSpPr>
          <p:cNvPr id="62" name="文字方塊 61"/>
          <p:cNvSpPr txBox="1"/>
          <p:nvPr/>
        </p:nvSpPr>
        <p:spPr>
          <a:xfrm>
            <a:off x="8986195" y="5665270"/>
            <a:ext cx="1082348" cy="369332"/>
          </a:xfrm>
          <a:prstGeom prst="rect">
            <a:avLst/>
          </a:prstGeom>
          <a:noFill/>
        </p:spPr>
        <p:txBody>
          <a:bodyPr wrap="none" rtlCol="0">
            <a:spAutoFit/>
          </a:bodyPr>
          <a:lstStyle/>
          <a:p>
            <a:r>
              <a:rPr lang="en-US" altLang="zh-TW" dirty="0"/>
              <a:t>Bias: 3.1</a:t>
            </a:r>
            <a:endParaRPr lang="zh-TW" altLang="en-US" dirty="0"/>
          </a:p>
        </p:txBody>
      </p:sp>
    </p:spTree>
    <p:extLst>
      <p:ext uri="{BB962C8B-B14F-4D97-AF65-F5344CB8AC3E}">
        <p14:creationId xmlns:p14="http://schemas.microsoft.com/office/powerpoint/2010/main" val="3974287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How to train a DNN model?</a:t>
            </a:r>
          </a:p>
          <a:p>
            <a:pPr lvl="1"/>
            <a:r>
              <a:rPr lang="en-US" altLang="zh-TW" dirty="0"/>
              <a:t>1. Prepare enough data</a:t>
            </a:r>
          </a:p>
          <a:p>
            <a:pPr lvl="1"/>
            <a:r>
              <a:rPr lang="en-US" altLang="zh-TW" dirty="0"/>
              <a:t>2. Build the Model</a:t>
            </a:r>
          </a:p>
          <a:p>
            <a:pPr lvl="1"/>
            <a:r>
              <a:rPr lang="en-US" altLang="zh-TW" dirty="0"/>
              <a:t>3. Define Error Measurement for </a:t>
            </a:r>
            <a:r>
              <a:rPr lang="en-US" altLang="zh-TW" dirty="0" err="1"/>
              <a:t>Ein</a:t>
            </a:r>
            <a:r>
              <a:rPr lang="en-US" altLang="zh-TW" dirty="0"/>
              <a:t> Evaluation</a:t>
            </a:r>
          </a:p>
          <a:p>
            <a:pPr lvl="1"/>
            <a:r>
              <a:rPr lang="en-US" altLang="zh-TW" dirty="0"/>
              <a:t>4. Use an algorithm to find the best parameters to reduce </a:t>
            </a:r>
            <a:r>
              <a:rPr lang="en-US" altLang="zh-TW" dirty="0" err="1"/>
              <a:t>Ein</a:t>
            </a:r>
            <a:endParaRPr lang="en-US" altLang="zh-TW" dirty="0"/>
          </a:p>
          <a:p>
            <a:pPr lvl="1"/>
            <a:r>
              <a:rPr lang="en-US" altLang="zh-TW" dirty="0"/>
              <a:t>5. Finally, evaluate whether there is Overfitting and make sure that </a:t>
            </a:r>
            <a:r>
              <a:rPr lang="en-US" altLang="zh-TW" dirty="0" err="1"/>
              <a:t>Ein</a:t>
            </a:r>
            <a:r>
              <a:rPr lang="en-US" altLang="zh-TW" dirty="0"/>
              <a:t> ≈ </a:t>
            </a:r>
            <a:r>
              <a:rPr lang="en-US" altLang="zh-TW" dirty="0" err="1"/>
              <a:t>Eout</a:t>
            </a:r>
            <a:endParaRPr lang="en-US" altLang="zh-TW" dirty="0"/>
          </a:p>
        </p:txBody>
      </p:sp>
    </p:spTree>
    <p:extLst>
      <p:ext uri="{BB962C8B-B14F-4D97-AF65-F5344CB8AC3E}">
        <p14:creationId xmlns:p14="http://schemas.microsoft.com/office/powerpoint/2010/main" val="44019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Prepare enough data</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1" y="2605880"/>
            <a:ext cx="1652303" cy="1271588"/>
          </a:xfrm>
          <a:prstGeom prst="rect">
            <a:avLst/>
          </a:prstGeom>
        </p:spPr>
      </p:pic>
      <p:pic>
        <p:nvPicPr>
          <p:cNvPr id="5" name="圖片 4"/>
          <p:cNvPicPr>
            <a:picLocks/>
          </p:cNvPicPr>
          <p:nvPr/>
        </p:nvPicPr>
        <p:blipFill>
          <a:blip r:embed="rId4">
            <a:extLst>
              <a:ext uri="{28A0092B-C50C-407E-A947-70E740481C1C}">
                <a14:useLocalDpi xmlns:a14="http://schemas.microsoft.com/office/drawing/2010/main" val="0"/>
              </a:ext>
            </a:extLst>
          </a:blip>
          <a:stretch>
            <a:fillRect/>
          </a:stretch>
        </p:blipFill>
        <p:spPr>
          <a:xfrm>
            <a:off x="3294835" y="2605880"/>
            <a:ext cx="1652400" cy="1270800"/>
          </a:xfrm>
          <a:prstGeom prst="rect">
            <a:avLst/>
          </a:prstGeom>
        </p:spPr>
      </p:pic>
      <p:pic>
        <p:nvPicPr>
          <p:cNvPr id="6" name="圖片 5"/>
          <p:cNvPicPr>
            <a:picLocks/>
          </p:cNvPicPr>
          <p:nvPr/>
        </p:nvPicPr>
        <p:blipFill>
          <a:blip r:embed="rId5">
            <a:extLst>
              <a:ext uri="{28A0092B-C50C-407E-A947-70E740481C1C}">
                <a14:useLocalDpi xmlns:a14="http://schemas.microsoft.com/office/drawing/2010/main" val="0"/>
              </a:ext>
            </a:extLst>
          </a:blip>
          <a:stretch>
            <a:fillRect/>
          </a:stretch>
        </p:blipFill>
        <p:spPr>
          <a:xfrm>
            <a:off x="609504" y="4659230"/>
            <a:ext cx="1652400" cy="1270800"/>
          </a:xfrm>
          <a:prstGeom prst="rect">
            <a:avLst/>
          </a:prstGeom>
        </p:spPr>
      </p:pic>
      <p:pic>
        <p:nvPicPr>
          <p:cNvPr id="7" name="圖片 6"/>
          <p:cNvPicPr>
            <a:picLocks/>
          </p:cNvPicPr>
          <p:nvPr/>
        </p:nvPicPr>
        <p:blipFill rotWithShape="1">
          <a:blip r:embed="rId6"/>
          <a:srcRect l="16188" r="15239"/>
          <a:stretch/>
        </p:blipFill>
        <p:spPr>
          <a:xfrm>
            <a:off x="3294835" y="4593280"/>
            <a:ext cx="1652400" cy="1336431"/>
          </a:xfrm>
          <a:prstGeom prst="rect">
            <a:avLst/>
          </a:prstGeom>
        </p:spPr>
      </p:pic>
      <p:sp>
        <p:nvSpPr>
          <p:cNvPr id="8" name="文字方塊 7"/>
          <p:cNvSpPr txBox="1"/>
          <p:nvPr/>
        </p:nvSpPr>
        <p:spPr>
          <a:xfrm>
            <a:off x="1272887" y="3903938"/>
            <a:ext cx="325730" cy="369332"/>
          </a:xfrm>
          <a:prstGeom prst="rect">
            <a:avLst/>
          </a:prstGeom>
          <a:noFill/>
        </p:spPr>
        <p:txBody>
          <a:bodyPr wrap="none" rtlCol="0">
            <a:spAutoFit/>
          </a:bodyPr>
          <a:lstStyle/>
          <a:p>
            <a:r>
              <a:rPr lang="en-US" altLang="zh-TW" dirty="0"/>
              <a:t>F</a:t>
            </a:r>
            <a:endParaRPr lang="zh-TW" altLang="en-US" dirty="0"/>
          </a:p>
        </p:txBody>
      </p:sp>
      <p:sp>
        <p:nvSpPr>
          <p:cNvPr id="9" name="文字方塊 8"/>
          <p:cNvSpPr txBox="1"/>
          <p:nvPr/>
        </p:nvSpPr>
        <p:spPr>
          <a:xfrm>
            <a:off x="3945346" y="3903150"/>
            <a:ext cx="351378" cy="369332"/>
          </a:xfrm>
          <a:prstGeom prst="rect">
            <a:avLst/>
          </a:prstGeom>
          <a:noFill/>
        </p:spPr>
        <p:txBody>
          <a:bodyPr wrap="none" rtlCol="0">
            <a:spAutoFit/>
          </a:bodyPr>
          <a:lstStyle/>
          <a:p>
            <a:r>
              <a:rPr lang="en-US" altLang="zh-TW" dirty="0"/>
              <a:t>R</a:t>
            </a:r>
            <a:endParaRPr lang="zh-TW" altLang="en-US" dirty="0"/>
          </a:p>
        </p:txBody>
      </p:sp>
      <p:sp>
        <p:nvSpPr>
          <p:cNvPr id="10" name="文字方塊 9"/>
          <p:cNvSpPr txBox="1"/>
          <p:nvPr/>
        </p:nvSpPr>
        <p:spPr>
          <a:xfrm>
            <a:off x="1279251" y="5929712"/>
            <a:ext cx="312906" cy="369332"/>
          </a:xfrm>
          <a:prstGeom prst="rect">
            <a:avLst/>
          </a:prstGeom>
          <a:noFill/>
        </p:spPr>
        <p:txBody>
          <a:bodyPr wrap="none" rtlCol="0">
            <a:spAutoFit/>
          </a:bodyPr>
          <a:lstStyle/>
          <a:p>
            <a:r>
              <a:rPr lang="en-US" altLang="zh-TW" dirty="0"/>
              <a:t>L</a:t>
            </a:r>
            <a:endParaRPr lang="zh-TW" altLang="en-US" dirty="0"/>
          </a:p>
        </p:txBody>
      </p:sp>
      <p:sp>
        <p:nvSpPr>
          <p:cNvPr id="11" name="文字方塊 10"/>
          <p:cNvSpPr txBox="1"/>
          <p:nvPr/>
        </p:nvSpPr>
        <p:spPr>
          <a:xfrm>
            <a:off x="3958170" y="5917229"/>
            <a:ext cx="325730" cy="369332"/>
          </a:xfrm>
          <a:prstGeom prst="rect">
            <a:avLst/>
          </a:prstGeom>
          <a:noFill/>
        </p:spPr>
        <p:txBody>
          <a:bodyPr wrap="none" rtlCol="0">
            <a:spAutoFit/>
          </a:bodyPr>
          <a:lstStyle/>
          <a:p>
            <a:r>
              <a:rPr lang="en-US" altLang="zh-TW" dirty="0"/>
              <a:t>F</a:t>
            </a:r>
            <a:endParaRPr lang="zh-TW" altLang="en-US" dirty="0"/>
          </a:p>
        </p:txBody>
      </p:sp>
      <p:pic>
        <p:nvPicPr>
          <p:cNvPr id="12" name="圖片 11"/>
          <p:cNvPicPr>
            <a:picLocks/>
          </p:cNvPicPr>
          <p:nvPr/>
        </p:nvPicPr>
        <p:blipFill>
          <a:blip r:embed="rId7"/>
          <a:stretch>
            <a:fillRect/>
          </a:stretch>
        </p:blipFill>
        <p:spPr>
          <a:xfrm>
            <a:off x="5797280" y="2605880"/>
            <a:ext cx="1652400" cy="1270800"/>
          </a:xfrm>
          <a:prstGeom prst="rect">
            <a:avLst/>
          </a:prstGeom>
        </p:spPr>
      </p:pic>
      <p:sp>
        <p:nvSpPr>
          <p:cNvPr id="13" name="文字方塊 12"/>
          <p:cNvSpPr txBox="1"/>
          <p:nvPr/>
        </p:nvSpPr>
        <p:spPr>
          <a:xfrm>
            <a:off x="6467027" y="3876680"/>
            <a:ext cx="338554" cy="369332"/>
          </a:xfrm>
          <a:prstGeom prst="rect">
            <a:avLst/>
          </a:prstGeom>
          <a:noFill/>
        </p:spPr>
        <p:txBody>
          <a:bodyPr wrap="none" rtlCol="0">
            <a:spAutoFit/>
          </a:bodyPr>
          <a:lstStyle/>
          <a:p>
            <a:r>
              <a:rPr lang="en-US" altLang="zh-TW" dirty="0"/>
              <a:t>B</a:t>
            </a:r>
            <a:endParaRPr lang="zh-TW" altLang="en-US" dirty="0"/>
          </a:p>
        </p:txBody>
      </p:sp>
      <p:pic>
        <p:nvPicPr>
          <p:cNvPr id="14" name="圖片 13"/>
          <p:cNvPicPr>
            <a:picLocks noChangeAspect="1"/>
          </p:cNvPicPr>
          <p:nvPr/>
        </p:nvPicPr>
        <p:blipFill>
          <a:blip r:embed="rId8"/>
          <a:stretch>
            <a:fillRect/>
          </a:stretch>
        </p:blipFill>
        <p:spPr>
          <a:xfrm>
            <a:off x="5797280" y="4593280"/>
            <a:ext cx="1652400" cy="1254034"/>
          </a:xfrm>
          <a:prstGeom prst="rect">
            <a:avLst/>
          </a:prstGeom>
        </p:spPr>
      </p:pic>
      <p:sp>
        <p:nvSpPr>
          <p:cNvPr id="15" name="文字方塊 14"/>
          <p:cNvSpPr txBox="1"/>
          <p:nvPr/>
        </p:nvSpPr>
        <p:spPr>
          <a:xfrm>
            <a:off x="6479851" y="5859305"/>
            <a:ext cx="312906" cy="369332"/>
          </a:xfrm>
          <a:prstGeom prst="rect">
            <a:avLst/>
          </a:prstGeom>
          <a:noFill/>
        </p:spPr>
        <p:txBody>
          <a:bodyPr wrap="none" rtlCol="0">
            <a:spAutoFit/>
          </a:bodyPr>
          <a:lstStyle/>
          <a:p>
            <a:r>
              <a:rPr lang="en-US" altLang="zh-TW" dirty="0"/>
              <a:t>L</a:t>
            </a:r>
            <a:endParaRPr lang="zh-TW" altLang="en-US" dirty="0"/>
          </a:p>
        </p:txBody>
      </p:sp>
    </p:spTree>
    <p:extLst>
      <p:ext uri="{BB962C8B-B14F-4D97-AF65-F5344CB8AC3E}">
        <p14:creationId xmlns:p14="http://schemas.microsoft.com/office/powerpoint/2010/main" val="3355115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Build the Model</a:t>
            </a:r>
          </a:p>
        </p:txBody>
      </p:sp>
      <p:pic>
        <p:nvPicPr>
          <p:cNvPr id="1026" name="Picture 2" descr="Scheme of the AlexNet network used.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27" y="2917644"/>
            <a:ext cx="5053676" cy="20274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 Deep Learning Architectures: LeNet-5 | by Max Pechyonkin | 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3403" y="2706508"/>
            <a:ext cx="6255158" cy="21621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2459511" y="4981613"/>
            <a:ext cx="954107" cy="369332"/>
          </a:xfrm>
          <a:prstGeom prst="rect">
            <a:avLst/>
          </a:prstGeom>
          <a:noFill/>
        </p:spPr>
        <p:txBody>
          <a:bodyPr wrap="none" rtlCol="0">
            <a:spAutoFit/>
          </a:bodyPr>
          <a:lstStyle/>
          <a:p>
            <a:r>
              <a:rPr lang="en-US" altLang="zh-TW" dirty="0" err="1"/>
              <a:t>Alexnet</a:t>
            </a:r>
            <a:endParaRPr lang="zh-TW" altLang="en-US" dirty="0"/>
          </a:p>
        </p:txBody>
      </p:sp>
      <p:sp>
        <p:nvSpPr>
          <p:cNvPr id="19" name="文字方塊 18"/>
          <p:cNvSpPr txBox="1"/>
          <p:nvPr/>
        </p:nvSpPr>
        <p:spPr>
          <a:xfrm>
            <a:off x="8113928" y="4981613"/>
            <a:ext cx="889987" cy="369332"/>
          </a:xfrm>
          <a:prstGeom prst="rect">
            <a:avLst/>
          </a:prstGeom>
          <a:noFill/>
        </p:spPr>
        <p:txBody>
          <a:bodyPr wrap="none" rtlCol="0">
            <a:spAutoFit/>
          </a:bodyPr>
          <a:lstStyle/>
          <a:p>
            <a:r>
              <a:rPr lang="en-US" altLang="zh-TW" dirty="0"/>
              <a:t>Lenet5</a:t>
            </a:r>
            <a:endParaRPr lang="zh-TW" altLang="en-US" dirty="0"/>
          </a:p>
        </p:txBody>
      </p:sp>
      <p:sp>
        <p:nvSpPr>
          <p:cNvPr id="8" name="文字方塊 7"/>
          <p:cNvSpPr txBox="1"/>
          <p:nvPr/>
        </p:nvSpPr>
        <p:spPr>
          <a:xfrm>
            <a:off x="4825101" y="6396335"/>
            <a:ext cx="6708440" cy="461665"/>
          </a:xfrm>
          <a:prstGeom prst="rect">
            <a:avLst/>
          </a:prstGeom>
          <a:noFill/>
        </p:spPr>
        <p:txBody>
          <a:bodyPr wrap="none" rtlCol="0">
            <a:spAutoFit/>
          </a:bodyPr>
          <a:lstStyle/>
          <a:p>
            <a:r>
              <a:rPr lang="en-US" altLang="zh-TW" sz="1200" dirty="0"/>
              <a:t>Ref: </a:t>
            </a:r>
            <a:r>
              <a:rPr lang="en-US" altLang="zh-TW" sz="1200" dirty="0">
                <a:hlinkClick r:id="rId5"/>
              </a:rPr>
              <a:t>https://www.researchgate.net/figure/Scheme-of-the-AlexNet-network-used_fig1_320052364</a:t>
            </a:r>
            <a:endParaRPr lang="en-US" altLang="zh-TW" sz="1200" dirty="0"/>
          </a:p>
          <a:p>
            <a:r>
              <a:rPr lang="en-US" altLang="zh-TW" sz="1200" dirty="0"/>
              <a:t>        https://medium.com/@pechyonkin/key-deep-learning-architectures-lenet-5-6fc3c59e6f4</a:t>
            </a:r>
            <a:endParaRPr lang="zh-TW" altLang="en-US" sz="1200" dirty="0"/>
          </a:p>
        </p:txBody>
      </p:sp>
    </p:spTree>
    <p:extLst>
      <p:ext uri="{BB962C8B-B14F-4D97-AF65-F5344CB8AC3E}">
        <p14:creationId xmlns:p14="http://schemas.microsoft.com/office/powerpoint/2010/main" val="1740091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Build the Model</a:t>
            </a:r>
          </a:p>
        </p:txBody>
      </p:sp>
      <p:sp>
        <p:nvSpPr>
          <p:cNvPr id="19" name="文字方塊 18"/>
          <p:cNvSpPr txBox="1"/>
          <p:nvPr/>
        </p:nvSpPr>
        <p:spPr>
          <a:xfrm>
            <a:off x="5605273" y="5992494"/>
            <a:ext cx="928459" cy="369332"/>
          </a:xfrm>
          <a:prstGeom prst="rect">
            <a:avLst/>
          </a:prstGeom>
          <a:noFill/>
        </p:spPr>
        <p:txBody>
          <a:bodyPr wrap="none" rtlCol="0">
            <a:spAutoFit/>
          </a:bodyPr>
          <a:lstStyle/>
          <a:p>
            <a:r>
              <a:rPr lang="en-US" altLang="zh-TW" dirty="0"/>
              <a:t>Cifar10</a:t>
            </a:r>
            <a:endParaRPr lang="zh-TW" altLang="en-US" dirty="0"/>
          </a:p>
        </p:txBody>
      </p:sp>
      <p:sp>
        <p:nvSpPr>
          <p:cNvPr id="4" name="矩形 3"/>
          <p:cNvSpPr/>
          <p:nvPr/>
        </p:nvSpPr>
        <p:spPr>
          <a:xfrm>
            <a:off x="609601" y="2404872"/>
            <a:ext cx="1261872" cy="66751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Input </a:t>
            </a:r>
          </a:p>
          <a:p>
            <a:pPr algn="ctr"/>
            <a:r>
              <a:rPr lang="en-US" altLang="zh-TW" dirty="0"/>
              <a:t>32 x 32</a:t>
            </a:r>
            <a:endParaRPr lang="zh-TW" altLang="en-US" dirty="0"/>
          </a:p>
        </p:txBody>
      </p:sp>
      <p:sp>
        <p:nvSpPr>
          <p:cNvPr id="9" name="矩形 8"/>
          <p:cNvSpPr/>
          <p:nvPr/>
        </p:nvSpPr>
        <p:spPr>
          <a:xfrm>
            <a:off x="609601" y="3543712"/>
            <a:ext cx="1261872" cy="667512"/>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Conv</a:t>
            </a:r>
            <a:endParaRPr lang="en-US" altLang="zh-TW" dirty="0"/>
          </a:p>
          <a:p>
            <a:pPr algn="ctr"/>
            <a:r>
              <a:rPr lang="en-US" altLang="zh-TW" dirty="0"/>
              <a:t>32, 5x5</a:t>
            </a:r>
            <a:endParaRPr lang="zh-TW" altLang="en-US" dirty="0"/>
          </a:p>
        </p:txBody>
      </p:sp>
      <p:sp>
        <p:nvSpPr>
          <p:cNvPr id="10" name="矩形 9"/>
          <p:cNvSpPr/>
          <p:nvPr/>
        </p:nvSpPr>
        <p:spPr>
          <a:xfrm>
            <a:off x="609601" y="4682552"/>
            <a:ext cx="1261872" cy="66751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Maxpool</a:t>
            </a:r>
            <a:r>
              <a:rPr lang="en-US" altLang="zh-TW" dirty="0"/>
              <a:t> </a:t>
            </a:r>
          </a:p>
          <a:p>
            <a:pPr algn="ctr"/>
            <a:r>
              <a:rPr lang="en-US" altLang="zh-TW" dirty="0"/>
              <a:t>2x2, 2x2</a:t>
            </a:r>
            <a:endParaRPr lang="zh-TW" altLang="en-US" dirty="0"/>
          </a:p>
        </p:txBody>
      </p:sp>
      <p:sp>
        <p:nvSpPr>
          <p:cNvPr id="11" name="矩形 10"/>
          <p:cNvSpPr/>
          <p:nvPr/>
        </p:nvSpPr>
        <p:spPr>
          <a:xfrm>
            <a:off x="609601" y="5821392"/>
            <a:ext cx="1261872" cy="66751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Relu</a:t>
            </a:r>
            <a:endParaRPr lang="zh-TW" altLang="en-US" dirty="0"/>
          </a:p>
        </p:txBody>
      </p:sp>
      <p:sp>
        <p:nvSpPr>
          <p:cNvPr id="12" name="矩形 11"/>
          <p:cNvSpPr/>
          <p:nvPr/>
        </p:nvSpPr>
        <p:spPr>
          <a:xfrm>
            <a:off x="2791969" y="2404872"/>
            <a:ext cx="1261872" cy="667512"/>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Conv</a:t>
            </a:r>
            <a:endParaRPr lang="en-US" altLang="zh-TW" dirty="0"/>
          </a:p>
          <a:p>
            <a:pPr algn="ctr"/>
            <a:r>
              <a:rPr lang="en-US" altLang="zh-TW" dirty="0"/>
              <a:t>32, 5x5</a:t>
            </a:r>
            <a:endParaRPr lang="zh-TW" altLang="en-US" dirty="0"/>
          </a:p>
        </p:txBody>
      </p:sp>
      <p:sp>
        <p:nvSpPr>
          <p:cNvPr id="13" name="矩形 12"/>
          <p:cNvSpPr/>
          <p:nvPr/>
        </p:nvSpPr>
        <p:spPr>
          <a:xfrm>
            <a:off x="2791969" y="4682552"/>
            <a:ext cx="1261872" cy="66751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Avgpool</a:t>
            </a:r>
            <a:r>
              <a:rPr lang="en-US" altLang="zh-TW" dirty="0"/>
              <a:t> </a:t>
            </a:r>
          </a:p>
          <a:p>
            <a:pPr algn="ctr"/>
            <a:r>
              <a:rPr lang="en-US" altLang="zh-TW" dirty="0"/>
              <a:t>2x2, 2x2</a:t>
            </a:r>
            <a:endParaRPr lang="zh-TW" altLang="en-US" dirty="0"/>
          </a:p>
        </p:txBody>
      </p:sp>
      <p:sp>
        <p:nvSpPr>
          <p:cNvPr id="14" name="矩形 13"/>
          <p:cNvSpPr/>
          <p:nvPr/>
        </p:nvSpPr>
        <p:spPr>
          <a:xfrm>
            <a:off x="2791969" y="3543712"/>
            <a:ext cx="1261872" cy="66751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Relu</a:t>
            </a:r>
            <a:endParaRPr lang="zh-TW" altLang="en-US" dirty="0"/>
          </a:p>
        </p:txBody>
      </p:sp>
      <p:sp>
        <p:nvSpPr>
          <p:cNvPr id="15" name="矩形 14"/>
          <p:cNvSpPr/>
          <p:nvPr/>
        </p:nvSpPr>
        <p:spPr>
          <a:xfrm>
            <a:off x="4974337" y="2404872"/>
            <a:ext cx="1261872" cy="667512"/>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Conv</a:t>
            </a:r>
            <a:endParaRPr lang="en-US" altLang="zh-TW" dirty="0"/>
          </a:p>
          <a:p>
            <a:pPr algn="ctr"/>
            <a:r>
              <a:rPr lang="en-US" altLang="zh-TW" dirty="0"/>
              <a:t>64, 5x5</a:t>
            </a:r>
            <a:endParaRPr lang="zh-TW" altLang="en-US" dirty="0"/>
          </a:p>
        </p:txBody>
      </p:sp>
      <p:sp>
        <p:nvSpPr>
          <p:cNvPr id="16" name="矩形 15"/>
          <p:cNvSpPr/>
          <p:nvPr/>
        </p:nvSpPr>
        <p:spPr>
          <a:xfrm>
            <a:off x="4974337" y="4682552"/>
            <a:ext cx="1261872" cy="66751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Avgpool</a:t>
            </a:r>
            <a:r>
              <a:rPr lang="en-US" altLang="zh-TW" dirty="0"/>
              <a:t> </a:t>
            </a:r>
          </a:p>
          <a:p>
            <a:pPr algn="ctr"/>
            <a:r>
              <a:rPr lang="en-US" altLang="zh-TW" dirty="0"/>
              <a:t>2x2, 2x2</a:t>
            </a:r>
            <a:endParaRPr lang="zh-TW" altLang="en-US" dirty="0"/>
          </a:p>
        </p:txBody>
      </p:sp>
      <p:sp>
        <p:nvSpPr>
          <p:cNvPr id="17" name="矩形 16"/>
          <p:cNvSpPr/>
          <p:nvPr/>
        </p:nvSpPr>
        <p:spPr>
          <a:xfrm>
            <a:off x="4974337" y="3543712"/>
            <a:ext cx="1261872" cy="66751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Relu</a:t>
            </a:r>
            <a:endParaRPr lang="zh-TW" altLang="en-US" dirty="0"/>
          </a:p>
        </p:txBody>
      </p:sp>
      <p:sp>
        <p:nvSpPr>
          <p:cNvPr id="18" name="矩形 17"/>
          <p:cNvSpPr/>
          <p:nvPr/>
        </p:nvSpPr>
        <p:spPr>
          <a:xfrm>
            <a:off x="7146832" y="2404872"/>
            <a:ext cx="1261872" cy="66751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Dense</a:t>
            </a:r>
          </a:p>
          <a:p>
            <a:pPr algn="ctr"/>
            <a:r>
              <a:rPr lang="en-US" altLang="zh-TW" dirty="0"/>
              <a:t>64</a:t>
            </a:r>
            <a:endParaRPr lang="zh-TW" altLang="en-US" dirty="0"/>
          </a:p>
        </p:txBody>
      </p:sp>
      <p:sp>
        <p:nvSpPr>
          <p:cNvPr id="20" name="矩形 19"/>
          <p:cNvSpPr/>
          <p:nvPr/>
        </p:nvSpPr>
        <p:spPr>
          <a:xfrm>
            <a:off x="7146832" y="3543712"/>
            <a:ext cx="1261872" cy="66751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Dense</a:t>
            </a:r>
          </a:p>
          <a:p>
            <a:pPr algn="ctr"/>
            <a:r>
              <a:rPr lang="en-US" altLang="zh-TW" dirty="0"/>
              <a:t>4</a:t>
            </a:r>
            <a:endParaRPr lang="zh-TW" altLang="en-US" dirty="0"/>
          </a:p>
        </p:txBody>
      </p:sp>
      <p:cxnSp>
        <p:nvCxnSpPr>
          <p:cNvPr id="6" name="直線單箭頭接點 5"/>
          <p:cNvCxnSpPr>
            <a:stCxn id="4" idx="2"/>
          </p:cNvCxnSpPr>
          <p:nvPr/>
        </p:nvCxnSpPr>
        <p:spPr>
          <a:xfrm>
            <a:off x="1240537" y="3072384"/>
            <a:ext cx="0" cy="471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線單箭頭接點 21"/>
          <p:cNvCxnSpPr/>
          <p:nvPr/>
        </p:nvCxnSpPr>
        <p:spPr>
          <a:xfrm>
            <a:off x="1240537" y="4211224"/>
            <a:ext cx="0" cy="471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線單箭頭接點 23"/>
          <p:cNvCxnSpPr/>
          <p:nvPr/>
        </p:nvCxnSpPr>
        <p:spPr>
          <a:xfrm>
            <a:off x="1240537" y="5350064"/>
            <a:ext cx="0" cy="471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肘形接點 7"/>
          <p:cNvCxnSpPr>
            <a:stCxn id="11" idx="3"/>
            <a:endCxn id="12" idx="1"/>
          </p:cNvCxnSpPr>
          <p:nvPr/>
        </p:nvCxnSpPr>
        <p:spPr>
          <a:xfrm flipV="1">
            <a:off x="1871473" y="2738628"/>
            <a:ext cx="920496" cy="341652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p:cNvCxnSpPr/>
          <p:nvPr/>
        </p:nvCxnSpPr>
        <p:spPr>
          <a:xfrm>
            <a:off x="3422905" y="3072384"/>
            <a:ext cx="0" cy="471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p:cNvCxnSpPr/>
          <p:nvPr/>
        </p:nvCxnSpPr>
        <p:spPr>
          <a:xfrm>
            <a:off x="3422905" y="4233528"/>
            <a:ext cx="0" cy="471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肘形接點 24"/>
          <p:cNvCxnSpPr>
            <a:stCxn id="13" idx="3"/>
            <a:endCxn id="15" idx="1"/>
          </p:cNvCxnSpPr>
          <p:nvPr/>
        </p:nvCxnSpPr>
        <p:spPr>
          <a:xfrm flipV="1">
            <a:off x="4053841" y="2738628"/>
            <a:ext cx="920496" cy="227768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線單箭頭接點 29"/>
          <p:cNvCxnSpPr/>
          <p:nvPr/>
        </p:nvCxnSpPr>
        <p:spPr>
          <a:xfrm>
            <a:off x="5605273" y="3072384"/>
            <a:ext cx="0" cy="471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p:cNvCxnSpPr/>
          <p:nvPr/>
        </p:nvCxnSpPr>
        <p:spPr>
          <a:xfrm>
            <a:off x="5605273" y="4211224"/>
            <a:ext cx="0" cy="471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肘形接點 32"/>
          <p:cNvCxnSpPr>
            <a:stCxn id="16" idx="3"/>
            <a:endCxn id="18" idx="1"/>
          </p:cNvCxnSpPr>
          <p:nvPr/>
        </p:nvCxnSpPr>
        <p:spPr>
          <a:xfrm flipV="1">
            <a:off x="6236209" y="2738628"/>
            <a:ext cx="910623" cy="227768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p:cNvCxnSpPr/>
          <p:nvPr/>
        </p:nvCxnSpPr>
        <p:spPr>
          <a:xfrm>
            <a:off x="7777768" y="3072384"/>
            <a:ext cx="0" cy="471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191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Define Error Measurement </a:t>
            </a:r>
          </a:p>
          <a:p>
            <a:pPr lvl="1"/>
            <a:r>
              <a:rPr lang="en-US" altLang="zh-TW" dirty="0"/>
              <a:t>Loss function:</a:t>
            </a:r>
            <a:r>
              <a:rPr lang="zh-TW" altLang="en-US" dirty="0"/>
              <a:t> </a:t>
            </a:r>
            <a:r>
              <a:rPr lang="en-US" altLang="zh-TW" dirty="0"/>
              <a:t>Used to evaluate the degree of inconsistency between the predicted value of the model and the true value, which is also the objective function of optimization in the neural network</a:t>
            </a:r>
          </a:p>
          <a:p>
            <a:pPr lvl="2"/>
            <a:endParaRPr lang="en-US" altLang="zh-TW" dirty="0"/>
          </a:p>
          <a:p>
            <a:r>
              <a:rPr lang="en-US" altLang="zh-TW" dirty="0"/>
              <a:t>Cross-entropy</a:t>
            </a:r>
          </a:p>
          <a:p>
            <a:pPr lvl="1"/>
            <a:r>
              <a:rPr lang="en-US" altLang="zh-TW" dirty="0"/>
              <a:t>A commonly used loss functions for classification problems</a:t>
            </a:r>
          </a:p>
        </p:txBody>
      </p:sp>
      <p:pic>
        <p:nvPicPr>
          <p:cNvPr id="1026" name="Picture 2" descr="https://miro.medium.com/max/2470/1*NhHEllcubpwzL_YWT8fRc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4690907"/>
            <a:ext cx="7869301" cy="189245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4861677" y="6537960"/>
            <a:ext cx="7327647" cy="369332"/>
          </a:xfrm>
          <a:prstGeom prst="rect">
            <a:avLst/>
          </a:prstGeom>
          <a:noFill/>
        </p:spPr>
        <p:txBody>
          <a:bodyPr wrap="none" rtlCol="0">
            <a:spAutoFit/>
          </a:bodyPr>
          <a:lstStyle/>
          <a:p>
            <a:r>
              <a:rPr lang="en-US" altLang="zh-TW" sz="900" dirty="0"/>
              <a:t>Ref: </a:t>
            </a:r>
            <a:r>
              <a:rPr lang="en-US" altLang="zh-TW" sz="900" dirty="0">
                <a:hlinkClick r:id="rId4"/>
              </a:rPr>
              <a:t>https://chih-sheng-huang821.medium.com/%E6%A9%9F%E5%99%A8-%E6%B7%B1%E5%BA%A6%E5%AD%B8%E7%BF%92-%E5</a:t>
            </a:r>
            <a:endParaRPr lang="en-US" altLang="zh-TW" sz="900" dirty="0"/>
          </a:p>
          <a:p>
            <a:r>
              <a:rPr lang="en-US" altLang="zh-TW" sz="900" dirty="0"/>
              <a:t>%9F%BA%E7%A4%8E%E4%BB%8B%E7%B4%B9-%E6%90%8D%E5%A4%B1%E5%87%BD%E6%95%B8-loss-function-2dcac5ebb6cb</a:t>
            </a:r>
            <a:endParaRPr lang="zh-TW" altLang="en-US" sz="900" dirty="0"/>
          </a:p>
        </p:txBody>
      </p:sp>
    </p:spTree>
    <p:extLst>
      <p:ext uri="{BB962C8B-B14F-4D97-AF65-F5344CB8AC3E}">
        <p14:creationId xmlns:p14="http://schemas.microsoft.com/office/powerpoint/2010/main" val="1160045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Entropy</a:t>
            </a:r>
          </a:p>
          <a:p>
            <a:pPr lvl="1"/>
            <a:r>
              <a:rPr lang="en-US" altLang="zh-TW" dirty="0"/>
              <a:t>Entropy is the average amount of information contained in all messages received</a:t>
            </a:r>
          </a:p>
          <a:p>
            <a:pPr lvl="1"/>
            <a:endParaRPr lang="en-US" altLang="zh-TW" dirty="0"/>
          </a:p>
          <a:p>
            <a:r>
              <a:rPr lang="en-US" altLang="zh-TW" dirty="0"/>
              <a:t>information gain</a:t>
            </a:r>
          </a:p>
          <a:p>
            <a:endParaRPr lang="en-US" altLang="zh-TW" dirty="0"/>
          </a:p>
          <a:p>
            <a:endParaRPr lang="en-US" altLang="zh-TW" dirty="0"/>
          </a:p>
          <a:p>
            <a:pPr lvl="1"/>
            <a:r>
              <a:rPr lang="en-US" altLang="zh-TW" dirty="0"/>
              <a:t>EX: The probability of A passing the exam is 0.4, The probability of B passing the exam is 0.99</a:t>
            </a:r>
          </a:p>
          <a:p>
            <a:pPr lvl="1"/>
            <a:endParaRPr lang="en-US" altLang="zh-TW" dirty="0"/>
          </a:p>
          <a:p>
            <a:pPr lvl="2"/>
            <a:endParaRPr lang="en-US" altLang="zh-TW" dirty="0"/>
          </a:p>
        </p:txBody>
      </p:sp>
      <p:pic>
        <p:nvPicPr>
          <p:cNvPr id="4" name="圖片 3"/>
          <p:cNvPicPr>
            <a:picLocks noChangeAspect="1"/>
          </p:cNvPicPr>
          <p:nvPr/>
        </p:nvPicPr>
        <p:blipFill>
          <a:blip r:embed="rId3"/>
          <a:stretch>
            <a:fillRect/>
          </a:stretch>
        </p:blipFill>
        <p:spPr>
          <a:xfrm>
            <a:off x="952501" y="3581337"/>
            <a:ext cx="3115110" cy="895475"/>
          </a:xfrm>
          <a:prstGeom prst="rect">
            <a:avLst/>
          </a:prstGeom>
        </p:spPr>
      </p:pic>
      <p:pic>
        <p:nvPicPr>
          <p:cNvPr id="5" name="圖片 4"/>
          <p:cNvPicPr>
            <a:picLocks noChangeAspect="1"/>
          </p:cNvPicPr>
          <p:nvPr/>
        </p:nvPicPr>
        <p:blipFill rotWithShape="1">
          <a:blip r:embed="rId4"/>
          <a:srcRect l="278" b="4005"/>
          <a:stretch/>
        </p:blipFill>
        <p:spPr>
          <a:xfrm>
            <a:off x="1162049" y="5448266"/>
            <a:ext cx="6849441" cy="457233"/>
          </a:xfrm>
          <a:prstGeom prst="rect">
            <a:avLst/>
          </a:prstGeom>
        </p:spPr>
      </p:pic>
      <p:sp>
        <p:nvSpPr>
          <p:cNvPr id="6" name="文字方塊 5"/>
          <p:cNvSpPr txBox="1"/>
          <p:nvPr/>
        </p:nvSpPr>
        <p:spPr>
          <a:xfrm>
            <a:off x="4861677" y="6537960"/>
            <a:ext cx="7327647" cy="369332"/>
          </a:xfrm>
          <a:prstGeom prst="rect">
            <a:avLst/>
          </a:prstGeom>
          <a:noFill/>
        </p:spPr>
        <p:txBody>
          <a:bodyPr wrap="none" rtlCol="0">
            <a:spAutoFit/>
          </a:bodyPr>
          <a:lstStyle/>
          <a:p>
            <a:r>
              <a:rPr lang="en-US" altLang="zh-TW" sz="900" dirty="0"/>
              <a:t>Ref: </a:t>
            </a:r>
            <a:r>
              <a:rPr lang="en-US" altLang="zh-TW" sz="900" dirty="0">
                <a:hlinkClick r:id="rId5"/>
              </a:rPr>
              <a:t>https://chih-sheng-huang821.medium.com/%E6%A9%9F%E5%99%A8-%E6%B7%B1%E5%BA%A6%E5%AD%B8%E7%BF%92-%E5</a:t>
            </a:r>
            <a:endParaRPr lang="en-US" altLang="zh-TW" sz="900" dirty="0"/>
          </a:p>
          <a:p>
            <a:r>
              <a:rPr lang="en-US" altLang="zh-TW" sz="900" dirty="0"/>
              <a:t>%9F%BA%E7%A4%8E%E4%BB%8B%E7%B4%B9-%E6%90%8D%E5%A4%B1%E5%87%BD%E6%95%B8-loss-function-2dcac5ebb6cb</a:t>
            </a:r>
            <a:endParaRPr lang="zh-TW" altLang="en-US" sz="900" dirty="0"/>
          </a:p>
        </p:txBody>
      </p:sp>
    </p:spTree>
    <p:extLst>
      <p:ext uri="{BB962C8B-B14F-4D97-AF65-F5344CB8AC3E}">
        <p14:creationId xmlns:p14="http://schemas.microsoft.com/office/powerpoint/2010/main" val="3843293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Entropy</a:t>
            </a:r>
          </a:p>
          <a:p>
            <a:pPr marL="457176" lvl="1" indent="0">
              <a:buNone/>
            </a:pPr>
            <a:endParaRPr lang="en-US" altLang="zh-TW" dirty="0"/>
          </a:p>
          <a:p>
            <a:pPr lvl="1"/>
            <a:endParaRPr lang="en-US" altLang="zh-TW" dirty="0"/>
          </a:p>
          <a:p>
            <a:pPr lvl="2"/>
            <a:endParaRPr lang="en-US" altLang="zh-TW" dirty="0"/>
          </a:p>
          <a:p>
            <a:endParaRPr lang="en-US" altLang="zh-TW" dirty="0"/>
          </a:p>
        </p:txBody>
      </p:sp>
      <p:pic>
        <p:nvPicPr>
          <p:cNvPr id="3" name="圖片 2"/>
          <p:cNvPicPr>
            <a:picLocks noChangeAspect="1"/>
          </p:cNvPicPr>
          <p:nvPr/>
        </p:nvPicPr>
        <p:blipFill>
          <a:blip r:embed="rId3"/>
          <a:stretch>
            <a:fillRect/>
          </a:stretch>
        </p:blipFill>
        <p:spPr>
          <a:xfrm>
            <a:off x="409727" y="2218507"/>
            <a:ext cx="3677163" cy="1352739"/>
          </a:xfrm>
          <a:prstGeom prst="rect">
            <a:avLst/>
          </a:prstGeom>
        </p:spPr>
      </p:pic>
      <p:pic>
        <p:nvPicPr>
          <p:cNvPr id="6" name="圖片 5"/>
          <p:cNvPicPr>
            <a:picLocks noChangeAspect="1"/>
          </p:cNvPicPr>
          <p:nvPr/>
        </p:nvPicPr>
        <p:blipFill>
          <a:blip r:embed="rId4"/>
          <a:stretch>
            <a:fillRect/>
          </a:stretch>
        </p:blipFill>
        <p:spPr>
          <a:xfrm>
            <a:off x="609601" y="3576595"/>
            <a:ext cx="5401429" cy="600159"/>
          </a:xfrm>
          <a:prstGeom prst="rect">
            <a:avLst/>
          </a:prstGeom>
        </p:spPr>
      </p:pic>
      <p:pic>
        <p:nvPicPr>
          <p:cNvPr id="7" name="圖片 6"/>
          <p:cNvPicPr>
            <a:picLocks noChangeAspect="1"/>
          </p:cNvPicPr>
          <p:nvPr/>
        </p:nvPicPr>
        <p:blipFill>
          <a:blip r:embed="rId5"/>
          <a:stretch>
            <a:fillRect/>
          </a:stretch>
        </p:blipFill>
        <p:spPr>
          <a:xfrm>
            <a:off x="6011030" y="3652805"/>
            <a:ext cx="5896798" cy="447737"/>
          </a:xfrm>
          <a:prstGeom prst="rect">
            <a:avLst/>
          </a:prstGeom>
        </p:spPr>
      </p:pic>
      <p:pic>
        <p:nvPicPr>
          <p:cNvPr id="2050" name="Picture 2" descr="https://miro.medium.com/max/983/1*hRmpl2nfpcWJplu7zW5CZ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188" y="4187452"/>
            <a:ext cx="5553075" cy="2386291"/>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4861677" y="6537960"/>
            <a:ext cx="7327647" cy="369332"/>
          </a:xfrm>
          <a:prstGeom prst="rect">
            <a:avLst/>
          </a:prstGeom>
          <a:noFill/>
        </p:spPr>
        <p:txBody>
          <a:bodyPr wrap="none" rtlCol="0">
            <a:spAutoFit/>
          </a:bodyPr>
          <a:lstStyle/>
          <a:p>
            <a:r>
              <a:rPr lang="en-US" altLang="zh-TW" sz="900" dirty="0"/>
              <a:t>Ref: </a:t>
            </a:r>
            <a:r>
              <a:rPr lang="en-US" altLang="zh-TW" sz="900" dirty="0">
                <a:hlinkClick r:id="rId7"/>
              </a:rPr>
              <a:t>https://chih-sheng-huang821.medium.com/%E6%A9%9F%E5%99%A8-%E6%B7%B1%E5%BA%A6%E5%AD%B8%E7%BF%92-%E5</a:t>
            </a:r>
            <a:endParaRPr lang="en-US" altLang="zh-TW" sz="900" dirty="0"/>
          </a:p>
          <a:p>
            <a:r>
              <a:rPr lang="en-US" altLang="zh-TW" sz="900" dirty="0"/>
              <a:t>%9F%BA%E7%A4%8E%E4%BB%8B%E7%B4%B9-%E6%90%8D%E5%A4%B1%E5%87%BD%E6%95%B8-loss-function-2dcac5ebb6cb</a:t>
            </a:r>
            <a:endParaRPr lang="zh-TW" altLang="en-US" sz="900" dirty="0"/>
          </a:p>
        </p:txBody>
      </p:sp>
    </p:spTree>
    <p:extLst>
      <p:ext uri="{BB962C8B-B14F-4D97-AF65-F5344CB8AC3E}">
        <p14:creationId xmlns:p14="http://schemas.microsoft.com/office/powerpoint/2010/main" val="2953553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Cross Entropy</a:t>
            </a:r>
          </a:p>
          <a:p>
            <a:pPr marL="457176" lvl="1" indent="0">
              <a:buNone/>
            </a:pPr>
            <a:endParaRPr lang="en-US" altLang="zh-TW" dirty="0"/>
          </a:p>
          <a:p>
            <a:pPr lvl="1"/>
            <a:endParaRPr lang="en-US" altLang="zh-TW" dirty="0"/>
          </a:p>
          <a:p>
            <a:pPr lvl="2"/>
            <a:endParaRPr lang="en-US" altLang="zh-TW" dirty="0"/>
          </a:p>
        </p:txBody>
      </p:sp>
      <p:pic>
        <p:nvPicPr>
          <p:cNvPr id="4" name="圖片 3"/>
          <p:cNvPicPr>
            <a:picLocks noChangeAspect="1"/>
          </p:cNvPicPr>
          <p:nvPr/>
        </p:nvPicPr>
        <p:blipFill>
          <a:blip r:embed="rId3"/>
          <a:stretch>
            <a:fillRect/>
          </a:stretch>
        </p:blipFill>
        <p:spPr>
          <a:xfrm>
            <a:off x="609601" y="2243057"/>
            <a:ext cx="3600953" cy="1152686"/>
          </a:xfrm>
          <a:prstGeom prst="rect">
            <a:avLst/>
          </a:prstGeom>
        </p:spPr>
      </p:pic>
      <p:sp>
        <p:nvSpPr>
          <p:cNvPr id="5" name="文字方塊 4"/>
          <p:cNvSpPr txBox="1"/>
          <p:nvPr/>
        </p:nvSpPr>
        <p:spPr>
          <a:xfrm>
            <a:off x="38765" y="3277302"/>
            <a:ext cx="3621504" cy="2862322"/>
          </a:xfrm>
          <a:prstGeom prst="rect">
            <a:avLst/>
          </a:prstGeom>
          <a:noFill/>
        </p:spPr>
        <p:txBody>
          <a:bodyPr wrap="none" rtlCol="0">
            <a:spAutoFit/>
          </a:bodyPr>
          <a:lstStyle/>
          <a:p>
            <a:r>
              <a:rPr lang="en-US" altLang="zh-TW" dirty="0"/>
              <a:t>C: Classes</a:t>
            </a:r>
          </a:p>
          <a:p>
            <a:endParaRPr lang="en-US" altLang="zh-TW" dirty="0"/>
          </a:p>
          <a:p>
            <a:r>
              <a:rPr lang="en-US" altLang="zh-TW" dirty="0"/>
              <a:t>N: number of data</a:t>
            </a:r>
          </a:p>
          <a:p>
            <a:endParaRPr lang="en-US" altLang="zh-TW" dirty="0"/>
          </a:p>
          <a:p>
            <a:r>
              <a:rPr lang="en-US" altLang="zh-TW" dirty="0" err="1"/>
              <a:t>yc,i</a:t>
            </a:r>
            <a:r>
              <a:rPr lang="en-US" altLang="zh-TW" dirty="0"/>
              <a:t>:</a:t>
            </a:r>
            <a:r>
              <a:rPr lang="en-US" altLang="zh-TW" i="1" dirty="0"/>
              <a:t> </a:t>
            </a:r>
            <a:r>
              <a:rPr lang="en-US" altLang="zh-TW" dirty="0"/>
              <a:t>binary indicator (0 or 1) from </a:t>
            </a:r>
          </a:p>
          <a:p>
            <a:r>
              <a:rPr lang="en-US" altLang="zh-TW" dirty="0"/>
              <a:t>       one hot encode</a:t>
            </a:r>
          </a:p>
          <a:p>
            <a:endParaRPr lang="en-US" altLang="zh-TW" dirty="0"/>
          </a:p>
          <a:p>
            <a:r>
              <a:rPr lang="en-US" altLang="zh-TW" dirty="0" err="1"/>
              <a:t>pc,i</a:t>
            </a:r>
            <a:r>
              <a:rPr lang="en-US" altLang="zh-TW" dirty="0"/>
              <a:t>:</a:t>
            </a:r>
            <a:r>
              <a:rPr lang="en-US" altLang="zh-TW" i="1" dirty="0"/>
              <a:t> </a:t>
            </a:r>
            <a:r>
              <a:rPr lang="en-US" altLang="zh-TW" dirty="0"/>
              <a:t>the predicted probability</a:t>
            </a:r>
          </a:p>
          <a:p>
            <a:r>
              <a:rPr lang="en-US" altLang="zh-TW" dirty="0"/>
              <a:t>       that the </a:t>
            </a:r>
            <a:r>
              <a:rPr lang="en-US" altLang="zh-TW" dirty="0" err="1"/>
              <a:t>i-th</a:t>
            </a:r>
            <a:r>
              <a:rPr lang="en-US" altLang="zh-TW" dirty="0"/>
              <a:t> data belongs to </a:t>
            </a:r>
          </a:p>
          <a:p>
            <a:r>
              <a:rPr lang="en-US" altLang="zh-TW" dirty="0"/>
              <a:t>       the c-</a:t>
            </a:r>
            <a:r>
              <a:rPr lang="en-US" altLang="zh-TW" dirty="0" err="1"/>
              <a:t>th</a:t>
            </a:r>
            <a:r>
              <a:rPr lang="en-US" altLang="zh-TW" dirty="0"/>
              <a:t> category.  </a:t>
            </a:r>
            <a:endParaRPr lang="zh-TW" altLang="en-US" dirty="0"/>
          </a:p>
        </p:txBody>
      </p:sp>
      <p:pic>
        <p:nvPicPr>
          <p:cNvPr id="11" name="Picture 2" descr="https://miro.medium.com/max/2470/1*NhHEllcubpwzL_YWT8fRc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554" y="1615312"/>
            <a:ext cx="7869301" cy="1892455"/>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5"/>
          <a:stretch>
            <a:fillRect/>
          </a:stretch>
        </p:blipFill>
        <p:spPr>
          <a:xfrm>
            <a:off x="3660269" y="3796603"/>
            <a:ext cx="8366750" cy="2089572"/>
          </a:xfrm>
          <a:prstGeom prst="rect">
            <a:avLst/>
          </a:prstGeom>
        </p:spPr>
      </p:pic>
      <p:sp>
        <p:nvSpPr>
          <p:cNvPr id="8" name="文字方塊 7"/>
          <p:cNvSpPr txBox="1"/>
          <p:nvPr/>
        </p:nvSpPr>
        <p:spPr>
          <a:xfrm>
            <a:off x="4861677" y="6537960"/>
            <a:ext cx="7327647" cy="369332"/>
          </a:xfrm>
          <a:prstGeom prst="rect">
            <a:avLst/>
          </a:prstGeom>
          <a:noFill/>
        </p:spPr>
        <p:txBody>
          <a:bodyPr wrap="none" rtlCol="0">
            <a:spAutoFit/>
          </a:bodyPr>
          <a:lstStyle/>
          <a:p>
            <a:r>
              <a:rPr lang="en-US" altLang="zh-TW" sz="900" dirty="0"/>
              <a:t>Ref: </a:t>
            </a:r>
            <a:r>
              <a:rPr lang="en-US" altLang="zh-TW" sz="900" dirty="0">
                <a:hlinkClick r:id="rId6"/>
              </a:rPr>
              <a:t>https://chih-sheng-huang821.medium.com/%E6%A9%9F%E5%99%A8-%E6%B7%B1%E5%BA%A6%E5%AD%B8%E7%BF%92-%E5</a:t>
            </a:r>
            <a:endParaRPr lang="en-US" altLang="zh-TW" sz="900" dirty="0"/>
          </a:p>
          <a:p>
            <a:r>
              <a:rPr lang="en-US" altLang="zh-TW" sz="900" dirty="0"/>
              <a:t>%9F%BA%E7%A4%8E%E4%BB%8B%E7%B4%B9-%E6%90%8D%E5%A4%B1%E5%87%BD%E6%95%B8-loss-function-2dcac5ebb6cb</a:t>
            </a:r>
            <a:endParaRPr lang="zh-TW" altLang="en-US" sz="900" dirty="0"/>
          </a:p>
        </p:txBody>
      </p:sp>
    </p:spTree>
    <p:extLst>
      <p:ext uri="{BB962C8B-B14F-4D97-AF65-F5344CB8AC3E}">
        <p14:creationId xmlns:p14="http://schemas.microsoft.com/office/powerpoint/2010/main" val="405627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AI</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 goal of AI is to simulate the human brain and use the computer’s eyes (camera), ears (microphone), mouth (speaker), hands, feet, and body (robots) to obtain information about the external world, and use this information to perform human-like intelligence. </a:t>
            </a:r>
            <a:endParaRPr lang="en-US" altLang="zh-TW" dirty="0">
              <a:solidFill>
                <a:srgbClr val="FF0000"/>
              </a:solidFill>
            </a:endParaRPr>
          </a:p>
          <a:p>
            <a:pPr marL="457176" lvl="1" indent="0">
              <a:buNone/>
            </a:pPr>
            <a:endParaRPr lang="zh-TW" altLang="en-US" dirty="0"/>
          </a:p>
        </p:txBody>
      </p:sp>
      <p:pic>
        <p:nvPicPr>
          <p:cNvPr id="2052" name="Picture 4" descr="12 dark secrets of AI - Bestar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3447288"/>
            <a:ext cx="6529958" cy="30906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miro.medium.com/max/1454/1*I-rTLtMaWeRG1dpaiUczNg.png"/>
          <p:cNvPicPr>
            <a:picLocks noChangeAspect="1" noChangeArrowheads="1"/>
          </p:cNvPicPr>
          <p:nvPr/>
        </p:nvPicPr>
        <p:blipFill rotWithShape="1">
          <a:blip r:embed="rId4">
            <a:extLst>
              <a:ext uri="{28A0092B-C50C-407E-A947-70E740481C1C}">
                <a14:useLocalDpi xmlns:a14="http://schemas.microsoft.com/office/drawing/2010/main" val="0"/>
              </a:ext>
            </a:extLst>
          </a:blip>
          <a:srcRect t="5226" b="2138"/>
          <a:stretch/>
        </p:blipFill>
        <p:spPr bwMode="auto">
          <a:xfrm>
            <a:off x="7732816" y="2971800"/>
            <a:ext cx="3459439" cy="356616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4861677" y="6537960"/>
            <a:ext cx="5742278" cy="276999"/>
          </a:xfrm>
          <a:prstGeom prst="rect">
            <a:avLst/>
          </a:prstGeom>
          <a:noFill/>
        </p:spPr>
        <p:txBody>
          <a:bodyPr wrap="none" rtlCol="0">
            <a:spAutoFit/>
          </a:bodyPr>
          <a:lstStyle/>
          <a:p>
            <a:r>
              <a:rPr lang="en-US" altLang="zh-TW" sz="1200" dirty="0" err="1"/>
              <a:t>Ref:https</a:t>
            </a:r>
            <a:r>
              <a:rPr lang="en-US" altLang="zh-TW" sz="1200" dirty="0"/>
              <a:t>://aicloudinnovations.com/natural-language-processing-the-multi-faceted/</a:t>
            </a:r>
            <a:endParaRPr lang="zh-TW" altLang="en-US" sz="1200" dirty="0"/>
          </a:p>
        </p:txBody>
      </p:sp>
    </p:spTree>
    <p:extLst>
      <p:ext uri="{BB962C8B-B14F-4D97-AF65-F5344CB8AC3E}">
        <p14:creationId xmlns:p14="http://schemas.microsoft.com/office/powerpoint/2010/main" val="3362346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Use an algorithm to find the best parameters to reduce </a:t>
            </a:r>
            <a:r>
              <a:rPr lang="en-US" altLang="zh-TW" dirty="0" err="1"/>
              <a:t>Ein</a:t>
            </a:r>
            <a:r>
              <a:rPr lang="en-US" altLang="zh-TW" dirty="0"/>
              <a:t>. in other words, update parameters</a:t>
            </a:r>
          </a:p>
          <a:p>
            <a:pPr lvl="1"/>
            <a:r>
              <a:rPr lang="en-US" altLang="zh-TW" dirty="0"/>
              <a:t>Gradient Descent:</a:t>
            </a:r>
            <a:r>
              <a:rPr lang="zh-TW" altLang="en-US" dirty="0"/>
              <a:t> </a:t>
            </a:r>
            <a:r>
              <a:rPr lang="en-US" altLang="zh-TW" dirty="0"/>
              <a:t>a "method to update parameters"</a:t>
            </a:r>
          </a:p>
        </p:txBody>
      </p:sp>
      <p:pic>
        <p:nvPicPr>
          <p:cNvPr id="3" name="圖片 2"/>
          <p:cNvPicPr>
            <a:picLocks noChangeAspect="1"/>
          </p:cNvPicPr>
          <p:nvPr/>
        </p:nvPicPr>
        <p:blipFill>
          <a:blip r:embed="rId3"/>
          <a:stretch>
            <a:fillRect/>
          </a:stretch>
        </p:blipFill>
        <p:spPr>
          <a:xfrm>
            <a:off x="609601" y="3012142"/>
            <a:ext cx="3729348" cy="3569633"/>
          </a:xfrm>
          <a:prstGeom prst="rect">
            <a:avLst/>
          </a:prstGeom>
        </p:spPr>
      </p:pic>
      <p:pic>
        <p:nvPicPr>
          <p:cNvPr id="4" name="圖片 3"/>
          <p:cNvPicPr>
            <a:picLocks noChangeAspect="1"/>
          </p:cNvPicPr>
          <p:nvPr/>
        </p:nvPicPr>
        <p:blipFill>
          <a:blip r:embed="rId4"/>
          <a:stretch>
            <a:fillRect/>
          </a:stretch>
        </p:blipFill>
        <p:spPr>
          <a:xfrm>
            <a:off x="6308546" y="3012142"/>
            <a:ext cx="3654604" cy="3483907"/>
          </a:xfrm>
          <a:prstGeom prst="rect">
            <a:avLst/>
          </a:prstGeom>
        </p:spPr>
      </p:pic>
      <p:sp>
        <p:nvSpPr>
          <p:cNvPr id="6" name="文字方塊 5"/>
          <p:cNvSpPr txBox="1"/>
          <p:nvPr/>
        </p:nvSpPr>
        <p:spPr>
          <a:xfrm>
            <a:off x="4861677" y="6537960"/>
            <a:ext cx="3624710" cy="276999"/>
          </a:xfrm>
          <a:prstGeom prst="rect">
            <a:avLst/>
          </a:prstGeom>
          <a:noFill/>
        </p:spPr>
        <p:txBody>
          <a:bodyPr wrap="none" rtlCol="0">
            <a:spAutoFit/>
          </a:bodyPr>
          <a:lstStyle/>
          <a:p>
            <a:r>
              <a:rPr lang="en-US" altLang="zh-TW" sz="1200" dirty="0"/>
              <a:t>Ref: https://ithelp.ithome.com.tw/articles/10218980</a:t>
            </a:r>
            <a:endParaRPr lang="zh-TW" altLang="en-US" sz="1200" dirty="0"/>
          </a:p>
        </p:txBody>
      </p:sp>
    </p:spTree>
    <p:extLst>
      <p:ext uri="{BB962C8B-B14F-4D97-AF65-F5344CB8AC3E}">
        <p14:creationId xmlns:p14="http://schemas.microsoft.com/office/powerpoint/2010/main" val="31340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Gradient Descent:</a:t>
            </a:r>
            <a:r>
              <a:rPr lang="zh-TW" altLang="en-US" dirty="0"/>
              <a:t> </a:t>
            </a:r>
            <a:r>
              <a:rPr lang="en-US" altLang="zh-TW" dirty="0"/>
              <a:t>a "method to update parameters"</a:t>
            </a:r>
          </a:p>
        </p:txBody>
      </p:sp>
      <p:pic>
        <p:nvPicPr>
          <p:cNvPr id="5" name="圖片 4"/>
          <p:cNvPicPr>
            <a:picLocks noChangeAspect="1"/>
          </p:cNvPicPr>
          <p:nvPr/>
        </p:nvPicPr>
        <p:blipFill>
          <a:blip r:embed="rId3"/>
          <a:stretch>
            <a:fillRect/>
          </a:stretch>
        </p:blipFill>
        <p:spPr>
          <a:xfrm>
            <a:off x="609601" y="2256543"/>
            <a:ext cx="3867690" cy="4320067"/>
          </a:xfrm>
          <a:prstGeom prst="rect">
            <a:avLst/>
          </a:prstGeom>
        </p:spPr>
      </p:pic>
      <p:pic>
        <p:nvPicPr>
          <p:cNvPr id="6" name="圖片 5"/>
          <p:cNvPicPr>
            <a:picLocks noChangeAspect="1"/>
          </p:cNvPicPr>
          <p:nvPr/>
        </p:nvPicPr>
        <p:blipFill>
          <a:blip r:embed="rId4"/>
          <a:stretch>
            <a:fillRect/>
          </a:stretch>
        </p:blipFill>
        <p:spPr>
          <a:xfrm>
            <a:off x="4172449" y="2135597"/>
            <a:ext cx="4172532" cy="4320067"/>
          </a:xfrm>
          <a:prstGeom prst="rect">
            <a:avLst/>
          </a:prstGeom>
        </p:spPr>
      </p:pic>
      <p:pic>
        <p:nvPicPr>
          <p:cNvPr id="7" name="圖片 6"/>
          <p:cNvPicPr>
            <a:picLocks noChangeAspect="1"/>
          </p:cNvPicPr>
          <p:nvPr/>
        </p:nvPicPr>
        <p:blipFill>
          <a:blip r:embed="rId5"/>
          <a:stretch>
            <a:fillRect/>
          </a:stretch>
        </p:blipFill>
        <p:spPr>
          <a:xfrm>
            <a:off x="8344982" y="2256543"/>
            <a:ext cx="3682038" cy="3940684"/>
          </a:xfrm>
          <a:prstGeom prst="rect">
            <a:avLst/>
          </a:prstGeom>
        </p:spPr>
      </p:pic>
      <p:sp>
        <p:nvSpPr>
          <p:cNvPr id="8" name="文字方塊 7">
            <a:extLst>
              <a:ext uri="{FF2B5EF4-FFF2-40B4-BE49-F238E27FC236}">
                <a16:creationId xmlns:a16="http://schemas.microsoft.com/office/drawing/2014/main" id="{69BC3B97-0A04-4571-8EBF-EB1886E407D5}"/>
              </a:ext>
            </a:extLst>
          </p:cNvPr>
          <p:cNvSpPr txBox="1"/>
          <p:nvPr/>
        </p:nvSpPr>
        <p:spPr>
          <a:xfrm>
            <a:off x="4861677" y="6537960"/>
            <a:ext cx="2768707" cy="230832"/>
          </a:xfrm>
          <a:prstGeom prst="rect">
            <a:avLst/>
          </a:prstGeom>
          <a:noFill/>
        </p:spPr>
        <p:txBody>
          <a:bodyPr wrap="none" rtlCol="0">
            <a:spAutoFit/>
          </a:bodyPr>
          <a:lstStyle/>
          <a:p>
            <a:r>
              <a:rPr lang="en-US" altLang="zh-TW" sz="900" dirty="0"/>
              <a:t>Ref: https://ithelp.ithome.com.tw/articles/10218980</a:t>
            </a:r>
            <a:endParaRPr lang="zh-TW" altLang="en-US" sz="900" dirty="0"/>
          </a:p>
        </p:txBody>
      </p:sp>
    </p:spTree>
    <p:extLst>
      <p:ext uri="{BB962C8B-B14F-4D97-AF65-F5344CB8AC3E}">
        <p14:creationId xmlns:p14="http://schemas.microsoft.com/office/powerpoint/2010/main" val="1081740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Gradient Descent:</a:t>
            </a:r>
            <a:r>
              <a:rPr lang="zh-TW" altLang="en-US" dirty="0"/>
              <a:t> </a:t>
            </a:r>
            <a:r>
              <a:rPr lang="en-US" altLang="zh-TW" dirty="0"/>
              <a:t>a "method to update parameters"</a:t>
            </a:r>
          </a:p>
        </p:txBody>
      </p:sp>
      <p:pic>
        <p:nvPicPr>
          <p:cNvPr id="3" name="圖片 2"/>
          <p:cNvPicPr>
            <a:picLocks noChangeAspect="1"/>
          </p:cNvPicPr>
          <p:nvPr/>
        </p:nvPicPr>
        <p:blipFill>
          <a:blip r:embed="rId3"/>
          <a:stretch>
            <a:fillRect/>
          </a:stretch>
        </p:blipFill>
        <p:spPr>
          <a:xfrm>
            <a:off x="609601" y="2523895"/>
            <a:ext cx="6468378" cy="3296110"/>
          </a:xfrm>
          <a:prstGeom prst="rect">
            <a:avLst/>
          </a:prstGeom>
        </p:spPr>
      </p:pic>
      <p:sp>
        <p:nvSpPr>
          <p:cNvPr id="5" name="文字方塊 4"/>
          <p:cNvSpPr txBox="1"/>
          <p:nvPr/>
        </p:nvSpPr>
        <p:spPr>
          <a:xfrm>
            <a:off x="4861677" y="6537960"/>
            <a:ext cx="3624710" cy="276999"/>
          </a:xfrm>
          <a:prstGeom prst="rect">
            <a:avLst/>
          </a:prstGeom>
          <a:noFill/>
        </p:spPr>
        <p:txBody>
          <a:bodyPr wrap="none" rtlCol="0">
            <a:spAutoFit/>
          </a:bodyPr>
          <a:lstStyle/>
          <a:p>
            <a:r>
              <a:rPr lang="en-US" altLang="zh-TW" sz="1200" dirty="0"/>
              <a:t>Ref: https://ithelp.ithome.com.tw/articles/10218980</a:t>
            </a:r>
            <a:endParaRPr lang="zh-TW" altLang="en-US" sz="1200" dirty="0"/>
          </a:p>
        </p:txBody>
      </p:sp>
    </p:spTree>
    <p:extLst>
      <p:ext uri="{BB962C8B-B14F-4D97-AF65-F5344CB8AC3E}">
        <p14:creationId xmlns:p14="http://schemas.microsoft.com/office/powerpoint/2010/main" val="2608482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Optimizer:</a:t>
            </a:r>
            <a:r>
              <a:rPr lang="zh-TW" altLang="en-US" dirty="0"/>
              <a:t> </a:t>
            </a:r>
            <a:r>
              <a:rPr lang="en-US" altLang="zh-TW" dirty="0"/>
              <a:t>We know that the Loss function is to help us judge the error value, and the Optimizer is to adjust the parameters to make the Loss as small as possible.</a:t>
            </a:r>
          </a:p>
          <a:p>
            <a:pPr lvl="1"/>
            <a:r>
              <a:rPr lang="en-US" altLang="zh-TW" dirty="0"/>
              <a:t>SGD</a:t>
            </a:r>
          </a:p>
          <a:p>
            <a:pPr lvl="1"/>
            <a:r>
              <a:rPr lang="en-US" altLang="zh-TW" dirty="0"/>
              <a:t>Momentum</a:t>
            </a:r>
          </a:p>
          <a:p>
            <a:pPr lvl="1"/>
            <a:r>
              <a:rPr lang="en-US" altLang="zh-TW" dirty="0" err="1"/>
              <a:t>Adagrad</a:t>
            </a:r>
            <a:endParaRPr lang="en-US" altLang="zh-TW" dirty="0"/>
          </a:p>
          <a:p>
            <a:pPr lvl="1"/>
            <a:r>
              <a:rPr lang="en-US" altLang="zh-TW" dirty="0"/>
              <a:t>Adam</a:t>
            </a:r>
          </a:p>
          <a:p>
            <a:pPr marL="457176" lvl="1" indent="0">
              <a:buNone/>
            </a:pPr>
            <a:endParaRPr lang="en-US" altLang="zh-TW" dirty="0"/>
          </a:p>
        </p:txBody>
      </p:sp>
    </p:spTree>
    <p:extLst>
      <p:ext uri="{BB962C8B-B14F-4D97-AF65-F5344CB8AC3E}">
        <p14:creationId xmlns:p14="http://schemas.microsoft.com/office/powerpoint/2010/main" val="148383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SGD: SGD is the simplest gradient decent method</a:t>
            </a:r>
          </a:p>
          <a:p>
            <a:endParaRPr lang="en-US" altLang="zh-TW" dirty="0"/>
          </a:p>
          <a:p>
            <a:endParaRPr lang="en-US" altLang="zh-TW" dirty="0"/>
          </a:p>
          <a:p>
            <a:r>
              <a:rPr lang="en-US" altLang="zh-TW" dirty="0"/>
              <a:t>Momentum: This optimizer is the concept of simulating physical momentum.</a:t>
            </a:r>
          </a:p>
        </p:txBody>
      </p:sp>
      <p:pic>
        <p:nvPicPr>
          <p:cNvPr id="3" name="圖片 2"/>
          <p:cNvPicPr>
            <a:picLocks noChangeAspect="1"/>
          </p:cNvPicPr>
          <p:nvPr/>
        </p:nvPicPr>
        <p:blipFill>
          <a:blip r:embed="rId3"/>
          <a:stretch>
            <a:fillRect/>
          </a:stretch>
        </p:blipFill>
        <p:spPr>
          <a:xfrm>
            <a:off x="3267076" y="2096220"/>
            <a:ext cx="2438740" cy="1047896"/>
          </a:xfrm>
          <a:prstGeom prst="rect">
            <a:avLst/>
          </a:prstGeom>
        </p:spPr>
      </p:pic>
      <p:pic>
        <p:nvPicPr>
          <p:cNvPr id="4" name="圖片 3"/>
          <p:cNvPicPr>
            <a:picLocks noChangeAspect="1"/>
          </p:cNvPicPr>
          <p:nvPr/>
        </p:nvPicPr>
        <p:blipFill rotWithShape="1">
          <a:blip r:embed="rId4"/>
          <a:srcRect t="4060" b="4831"/>
          <a:stretch/>
        </p:blipFill>
        <p:spPr>
          <a:xfrm>
            <a:off x="3048341" y="3611562"/>
            <a:ext cx="4429125" cy="2941638"/>
          </a:xfrm>
          <a:prstGeom prst="rect">
            <a:avLst/>
          </a:prstGeom>
        </p:spPr>
      </p:pic>
      <p:sp>
        <p:nvSpPr>
          <p:cNvPr id="6" name="文字方塊 5"/>
          <p:cNvSpPr txBox="1"/>
          <p:nvPr/>
        </p:nvSpPr>
        <p:spPr>
          <a:xfrm>
            <a:off x="4813057" y="6581416"/>
            <a:ext cx="7378943" cy="230832"/>
          </a:xfrm>
          <a:prstGeom prst="rect">
            <a:avLst/>
          </a:prstGeom>
          <a:noFill/>
        </p:spPr>
        <p:txBody>
          <a:bodyPr wrap="none" rtlCol="0">
            <a:spAutoFit/>
          </a:bodyPr>
          <a:lstStyle/>
          <a:p>
            <a:r>
              <a:rPr lang="en-US" altLang="zh-TW" sz="900" dirty="0"/>
              <a:t>Ref: https://www.youtube.com/watch?v=xki61j7z-30&amp;list=PLJV_el3uVTsPy9oCRY30oBPNLCo89yu49&amp;index=16&amp;ab_channel=Hung-yiLee</a:t>
            </a:r>
            <a:endParaRPr lang="zh-TW" altLang="en-US" sz="900" dirty="0"/>
          </a:p>
        </p:txBody>
      </p:sp>
    </p:spTree>
    <p:extLst>
      <p:ext uri="{BB962C8B-B14F-4D97-AF65-F5344CB8AC3E}">
        <p14:creationId xmlns:p14="http://schemas.microsoft.com/office/powerpoint/2010/main" val="1156752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78" lvl="1" indent="-457178">
              <a:buClr>
                <a:srgbClr val="0070C0"/>
              </a:buClr>
              <a:buFont typeface="Wingdings" panose="05000000000000000000" pitchFamily="2" charset="2"/>
              <a:buChar char=""/>
            </a:pPr>
            <a:r>
              <a:rPr lang="en-US" altLang="zh-TW" sz="2800" dirty="0" err="1"/>
              <a:t>Adagrad</a:t>
            </a:r>
            <a:r>
              <a:rPr lang="en-US" altLang="zh-TW" sz="2800" dirty="0"/>
              <a:t> : The learning rate η of the previous Optimizers are all fixed values, and </a:t>
            </a:r>
            <a:r>
              <a:rPr lang="en-US" altLang="zh-TW" sz="2800" dirty="0" err="1"/>
              <a:t>Adagrad</a:t>
            </a:r>
            <a:r>
              <a:rPr lang="en-US" altLang="zh-TW" sz="2800" dirty="0"/>
              <a:t> is an optimizer that adjusts the learning rate η according to the gradient.</a:t>
            </a:r>
            <a:endParaRPr lang="en-US" altLang="zh-TW" dirty="0"/>
          </a:p>
          <a:p>
            <a:endParaRPr lang="en-US" altLang="zh-TW" dirty="0"/>
          </a:p>
          <a:p>
            <a:endParaRPr lang="en-US" altLang="zh-TW" dirty="0"/>
          </a:p>
          <a:p>
            <a:pPr marL="457178" lvl="1" indent="-457178">
              <a:buClr>
                <a:srgbClr val="0070C0"/>
              </a:buClr>
              <a:buFont typeface="Wingdings" panose="05000000000000000000" pitchFamily="2" charset="2"/>
              <a:buChar char=""/>
            </a:pPr>
            <a:r>
              <a:rPr lang="en-US" altLang="zh-TW" sz="2800" dirty="0"/>
              <a:t>Adam: Adam Optimizer can actually be said to be a combination of Momentum and </a:t>
            </a:r>
            <a:r>
              <a:rPr lang="en-US" altLang="zh-TW" sz="2800" dirty="0" err="1"/>
              <a:t>Adagrad</a:t>
            </a:r>
            <a:r>
              <a:rPr lang="en-US" altLang="zh-TW" sz="2800" dirty="0"/>
              <a:t> introduced earlier.</a:t>
            </a:r>
            <a:endParaRPr lang="en-US" altLang="zh-TW" dirty="0"/>
          </a:p>
        </p:txBody>
      </p:sp>
    </p:spTree>
    <p:extLst>
      <p:ext uri="{BB962C8B-B14F-4D97-AF65-F5344CB8AC3E}">
        <p14:creationId xmlns:p14="http://schemas.microsoft.com/office/powerpoint/2010/main" val="398069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78" lvl="1" indent="-457178">
              <a:buClr>
                <a:srgbClr val="0070C0"/>
              </a:buClr>
              <a:buFont typeface="Wingdings" panose="05000000000000000000" pitchFamily="2" charset="2"/>
              <a:buChar char=""/>
            </a:pPr>
            <a:r>
              <a:rPr lang="en-US" altLang="zh-TW" sz="2800" dirty="0" err="1"/>
              <a:t>Underfitting</a:t>
            </a:r>
            <a:r>
              <a:rPr lang="en-US" altLang="zh-TW" sz="2800" dirty="0"/>
              <a:t> and overfitting</a:t>
            </a:r>
            <a:endParaRPr lang="en-US" altLang="zh-TW" dirty="0"/>
          </a:p>
          <a:p>
            <a:endParaRPr lang="en-US" altLang="zh-TW" dirty="0"/>
          </a:p>
        </p:txBody>
      </p:sp>
      <p:pic>
        <p:nvPicPr>
          <p:cNvPr id="3" name="圖片 2"/>
          <p:cNvPicPr>
            <a:picLocks noChangeAspect="1"/>
          </p:cNvPicPr>
          <p:nvPr/>
        </p:nvPicPr>
        <p:blipFill>
          <a:blip r:embed="rId3"/>
          <a:stretch>
            <a:fillRect/>
          </a:stretch>
        </p:blipFill>
        <p:spPr>
          <a:xfrm>
            <a:off x="695477" y="2181225"/>
            <a:ext cx="5421322" cy="4275862"/>
          </a:xfrm>
          <a:prstGeom prst="rect">
            <a:avLst/>
          </a:prstGeom>
        </p:spPr>
      </p:pic>
      <p:pic>
        <p:nvPicPr>
          <p:cNvPr id="5" name="圖片 4"/>
          <p:cNvPicPr>
            <a:picLocks noChangeAspect="1"/>
          </p:cNvPicPr>
          <p:nvPr/>
        </p:nvPicPr>
        <p:blipFill>
          <a:blip r:embed="rId4"/>
          <a:stretch>
            <a:fillRect/>
          </a:stretch>
        </p:blipFill>
        <p:spPr>
          <a:xfrm>
            <a:off x="6116799" y="3138347"/>
            <a:ext cx="6020640" cy="2010056"/>
          </a:xfrm>
          <a:prstGeom prst="rect">
            <a:avLst/>
          </a:prstGeom>
        </p:spPr>
      </p:pic>
      <p:sp>
        <p:nvSpPr>
          <p:cNvPr id="6" name="文字方塊 5"/>
          <p:cNvSpPr txBox="1"/>
          <p:nvPr/>
        </p:nvSpPr>
        <p:spPr>
          <a:xfrm>
            <a:off x="4815957" y="6427143"/>
            <a:ext cx="3624710" cy="461665"/>
          </a:xfrm>
          <a:prstGeom prst="rect">
            <a:avLst/>
          </a:prstGeom>
          <a:noFill/>
        </p:spPr>
        <p:txBody>
          <a:bodyPr wrap="none" rtlCol="0">
            <a:spAutoFit/>
          </a:bodyPr>
          <a:lstStyle/>
          <a:p>
            <a:r>
              <a:rPr lang="en-US" altLang="zh-TW" sz="1200" dirty="0"/>
              <a:t>Ref: </a:t>
            </a:r>
            <a:r>
              <a:rPr lang="en-US" altLang="zh-TW" sz="1200" dirty="0">
                <a:hlinkClick r:id="rId5"/>
              </a:rPr>
              <a:t>https://ithelp.ithome.com.tw/articles/10221245</a:t>
            </a:r>
            <a:endParaRPr lang="en-US" altLang="zh-TW" sz="1200" dirty="0"/>
          </a:p>
          <a:p>
            <a:r>
              <a:rPr lang="en-US" altLang="zh-TW" sz="1200" dirty="0"/>
              <a:t>        https://ithelp.ithome.com.tw/articles/10203371</a:t>
            </a:r>
            <a:endParaRPr lang="zh-TW" altLang="en-US" sz="1200" dirty="0"/>
          </a:p>
        </p:txBody>
      </p:sp>
    </p:spTree>
    <p:extLst>
      <p:ext uri="{BB962C8B-B14F-4D97-AF65-F5344CB8AC3E}">
        <p14:creationId xmlns:p14="http://schemas.microsoft.com/office/powerpoint/2010/main" val="3127529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How to prevent overfitting?</a:t>
            </a:r>
          </a:p>
          <a:p>
            <a:pPr lvl="1"/>
            <a:r>
              <a:rPr lang="en-US" altLang="zh-TW" dirty="0"/>
              <a:t>Data augmentation</a:t>
            </a:r>
          </a:p>
          <a:p>
            <a:pPr lvl="1"/>
            <a:r>
              <a:rPr lang="en-US" altLang="zh-TW" dirty="0"/>
              <a:t>Simple model</a:t>
            </a:r>
          </a:p>
          <a:p>
            <a:pPr lvl="1"/>
            <a:r>
              <a:rPr lang="en-US" altLang="zh-TW" dirty="0"/>
              <a:t>Dropout</a:t>
            </a:r>
          </a:p>
          <a:p>
            <a:pPr lvl="1"/>
            <a:r>
              <a:rPr lang="en-US" altLang="zh-TW" dirty="0"/>
              <a:t>Early Stopping</a:t>
            </a:r>
          </a:p>
        </p:txBody>
      </p:sp>
    </p:spTree>
    <p:extLst>
      <p:ext uri="{BB962C8B-B14F-4D97-AF65-F5344CB8AC3E}">
        <p14:creationId xmlns:p14="http://schemas.microsoft.com/office/powerpoint/2010/main" val="650998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Data augmentation</a:t>
            </a:r>
          </a:p>
          <a:p>
            <a:pPr lvl="1"/>
            <a:r>
              <a:rPr lang="en-US" altLang="zh-TW" dirty="0"/>
              <a:t>Maybe the Dataset is not diverse enough</a:t>
            </a:r>
          </a:p>
          <a:p>
            <a:endParaRPr lang="en-US" altLang="zh-TW" dirty="0"/>
          </a:p>
          <a:p>
            <a:endParaRPr lang="en-US" altLang="zh-TW" dirty="0"/>
          </a:p>
          <a:p>
            <a:endParaRPr lang="en-US" altLang="zh-TW" dirty="0"/>
          </a:p>
          <a:p>
            <a:endParaRPr lang="en-US" altLang="zh-TW" dirty="0"/>
          </a:p>
          <a:p>
            <a:r>
              <a:rPr lang="en-US" altLang="zh-TW" dirty="0"/>
              <a:t>Simple model</a:t>
            </a:r>
          </a:p>
          <a:p>
            <a:pPr lvl="1"/>
            <a:r>
              <a:rPr lang="en-US" altLang="zh-TW" dirty="0"/>
              <a:t>Maybe the model is too strong</a:t>
            </a:r>
          </a:p>
        </p:txBody>
      </p:sp>
      <p:pic>
        <p:nvPicPr>
          <p:cNvPr id="3074" name="Picture 2" descr="https://ithelp.ithome.com.tw/upload/images/20181020/201125408UpR4lMmw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074" y="1945480"/>
            <a:ext cx="3804301" cy="1931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thelp.ithome.com.tw/upload/images/20181020/20112540fLYimc78gu.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7654" y="4378721"/>
            <a:ext cx="4476746" cy="1958577"/>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4815957" y="6427143"/>
            <a:ext cx="3624710" cy="461665"/>
          </a:xfrm>
          <a:prstGeom prst="rect">
            <a:avLst/>
          </a:prstGeom>
          <a:noFill/>
        </p:spPr>
        <p:txBody>
          <a:bodyPr wrap="none" rtlCol="0">
            <a:spAutoFit/>
          </a:bodyPr>
          <a:lstStyle/>
          <a:p>
            <a:r>
              <a:rPr lang="en-US" altLang="zh-TW" sz="1200" dirty="0"/>
              <a:t>Ref: </a:t>
            </a:r>
            <a:r>
              <a:rPr lang="en-US" altLang="zh-TW" sz="1200" dirty="0">
                <a:hlinkClick r:id="rId5"/>
              </a:rPr>
              <a:t>https://ithelp.ithome.com.tw/articles/10221245</a:t>
            </a:r>
            <a:endParaRPr lang="en-US" altLang="zh-TW" sz="1200" dirty="0"/>
          </a:p>
          <a:p>
            <a:r>
              <a:rPr lang="en-US" altLang="zh-TW" sz="1200" dirty="0"/>
              <a:t>        https://ithelp.ithome.com.tw/articles/10203371</a:t>
            </a:r>
            <a:endParaRPr lang="zh-TW" altLang="en-US" sz="1200" dirty="0"/>
          </a:p>
        </p:txBody>
      </p:sp>
    </p:spTree>
    <p:extLst>
      <p:ext uri="{BB962C8B-B14F-4D97-AF65-F5344CB8AC3E}">
        <p14:creationId xmlns:p14="http://schemas.microsoft.com/office/powerpoint/2010/main" val="839088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train a classifier</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Dropout</a:t>
            </a:r>
          </a:p>
          <a:p>
            <a:pPr lvl="1"/>
            <a:r>
              <a:rPr lang="en-US" altLang="zh-TW" dirty="0"/>
              <a:t>During training, randomly turn off some neurons</a:t>
            </a:r>
          </a:p>
          <a:p>
            <a:endParaRPr lang="en-US" altLang="zh-TW" dirty="0"/>
          </a:p>
          <a:p>
            <a:endParaRPr lang="en-US" altLang="zh-TW" dirty="0"/>
          </a:p>
          <a:p>
            <a:endParaRPr lang="en-US" altLang="zh-TW" dirty="0"/>
          </a:p>
          <a:p>
            <a:endParaRPr lang="en-US" altLang="zh-TW" dirty="0"/>
          </a:p>
          <a:p>
            <a:r>
              <a:rPr lang="en-US" altLang="zh-TW" dirty="0"/>
              <a:t>Early Stopping</a:t>
            </a:r>
          </a:p>
          <a:p>
            <a:pPr lvl="1"/>
            <a:r>
              <a:rPr lang="en-US" altLang="zh-TW" dirty="0"/>
              <a:t>Stop training when accuracy no longer improves</a:t>
            </a:r>
          </a:p>
        </p:txBody>
      </p:sp>
      <p:pic>
        <p:nvPicPr>
          <p:cNvPr id="3" name="圖片 2"/>
          <p:cNvPicPr>
            <a:picLocks noChangeAspect="1"/>
          </p:cNvPicPr>
          <p:nvPr/>
        </p:nvPicPr>
        <p:blipFill rotWithShape="1">
          <a:blip r:embed="rId3"/>
          <a:srcRect t="5589" b="6618"/>
          <a:stretch/>
        </p:blipFill>
        <p:spPr>
          <a:xfrm>
            <a:off x="2521214" y="2576672"/>
            <a:ext cx="6297037" cy="1819656"/>
          </a:xfrm>
          <a:prstGeom prst="rect">
            <a:avLst/>
          </a:prstGeom>
        </p:spPr>
      </p:pic>
      <p:pic>
        <p:nvPicPr>
          <p:cNvPr id="4" name="圖片 3"/>
          <p:cNvPicPr>
            <a:picLocks noChangeAspect="1"/>
          </p:cNvPicPr>
          <p:nvPr/>
        </p:nvPicPr>
        <p:blipFill>
          <a:blip r:embed="rId4"/>
          <a:stretch>
            <a:fillRect/>
          </a:stretch>
        </p:blipFill>
        <p:spPr>
          <a:xfrm>
            <a:off x="7607808" y="4396328"/>
            <a:ext cx="3831336" cy="2156079"/>
          </a:xfrm>
          <a:prstGeom prst="rect">
            <a:avLst/>
          </a:prstGeom>
        </p:spPr>
      </p:pic>
      <p:sp>
        <p:nvSpPr>
          <p:cNvPr id="6" name="文字方塊 5"/>
          <p:cNvSpPr txBox="1"/>
          <p:nvPr/>
        </p:nvSpPr>
        <p:spPr>
          <a:xfrm>
            <a:off x="4815957" y="6427143"/>
            <a:ext cx="3624710" cy="461665"/>
          </a:xfrm>
          <a:prstGeom prst="rect">
            <a:avLst/>
          </a:prstGeom>
          <a:noFill/>
        </p:spPr>
        <p:txBody>
          <a:bodyPr wrap="none" rtlCol="0">
            <a:spAutoFit/>
          </a:bodyPr>
          <a:lstStyle/>
          <a:p>
            <a:r>
              <a:rPr lang="en-US" altLang="zh-TW" sz="1200" dirty="0"/>
              <a:t>Ref: </a:t>
            </a:r>
            <a:r>
              <a:rPr lang="en-US" altLang="zh-TW" sz="1200" dirty="0">
                <a:hlinkClick r:id="rId5"/>
              </a:rPr>
              <a:t>https://ithelp.ithome.com.tw/articles/10221245</a:t>
            </a:r>
            <a:endParaRPr lang="en-US" altLang="zh-TW" sz="1200" dirty="0"/>
          </a:p>
          <a:p>
            <a:r>
              <a:rPr lang="en-US" altLang="zh-TW" sz="1200" dirty="0"/>
              <a:t>        https://ithelp.ithome.com.tw/articles/10203371</a:t>
            </a:r>
            <a:endParaRPr lang="zh-TW" altLang="en-US" sz="1200" dirty="0"/>
          </a:p>
        </p:txBody>
      </p:sp>
    </p:spTree>
    <p:extLst>
      <p:ext uri="{BB962C8B-B14F-4D97-AF65-F5344CB8AC3E}">
        <p14:creationId xmlns:p14="http://schemas.microsoft.com/office/powerpoint/2010/main" val="3052508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Classifier introduction</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 purpose of a Classifier is to know what a target is.</a:t>
            </a:r>
          </a:p>
          <a:p>
            <a:pPr lvl="1"/>
            <a:r>
              <a:rPr lang="en-US" altLang="zh-TW" dirty="0"/>
              <a:t>EX: you can train a classifier and feed it a photo to know which class the image is.</a:t>
            </a:r>
            <a:endParaRPr lang="en-US" altLang="zh-TW" dirty="0">
              <a:solidFill>
                <a:srgbClr val="FF0000"/>
              </a:solidFill>
            </a:endParaRPr>
          </a:p>
          <a:p>
            <a:pPr marL="457176" lvl="1" indent="0">
              <a:buNone/>
            </a:pPr>
            <a:endParaRPr lang="zh-TW" altLang="en-US" dirty="0"/>
          </a:p>
        </p:txBody>
      </p:sp>
      <p:pic>
        <p:nvPicPr>
          <p:cNvPr id="1026" name="Picture 2" descr="The 25 Cutest Dog Breeds - Most Adorable Dogs and Puppi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32"/>
          <a:stretch/>
        </p:blipFill>
        <p:spPr bwMode="auto">
          <a:xfrm>
            <a:off x="570848" y="3236976"/>
            <a:ext cx="4046049" cy="2223961"/>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a:xfrm>
            <a:off x="5312664" y="3791172"/>
            <a:ext cx="2478024" cy="107899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Classifier</a:t>
            </a:r>
            <a:endParaRPr lang="zh-TW" altLang="en-US" dirty="0"/>
          </a:p>
        </p:txBody>
      </p:sp>
      <p:cxnSp>
        <p:nvCxnSpPr>
          <p:cNvPr id="6" name="直線單箭頭接點 5"/>
          <p:cNvCxnSpPr/>
          <p:nvPr/>
        </p:nvCxnSpPr>
        <p:spPr>
          <a:xfrm flipV="1">
            <a:off x="7790688" y="3236976"/>
            <a:ext cx="1444752" cy="722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p:cNvCxnSpPr/>
          <p:nvPr/>
        </p:nvCxnSpPr>
        <p:spPr>
          <a:xfrm>
            <a:off x="7790688" y="4650549"/>
            <a:ext cx="1444752" cy="792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字方塊 12"/>
          <p:cNvSpPr txBox="1"/>
          <p:nvPr/>
        </p:nvSpPr>
        <p:spPr>
          <a:xfrm>
            <a:off x="9299448" y="3052310"/>
            <a:ext cx="607859" cy="369332"/>
          </a:xfrm>
          <a:prstGeom prst="rect">
            <a:avLst/>
          </a:prstGeom>
          <a:noFill/>
        </p:spPr>
        <p:txBody>
          <a:bodyPr wrap="none" rtlCol="0">
            <a:spAutoFit/>
          </a:bodyPr>
          <a:lstStyle/>
          <a:p>
            <a:r>
              <a:rPr lang="en-US" altLang="zh-TW" dirty="0"/>
              <a:t>Dog</a:t>
            </a:r>
            <a:endParaRPr lang="zh-TW" altLang="en-US" dirty="0"/>
          </a:p>
        </p:txBody>
      </p:sp>
      <p:sp>
        <p:nvSpPr>
          <p:cNvPr id="33" name="文字方塊 32"/>
          <p:cNvSpPr txBox="1"/>
          <p:nvPr/>
        </p:nvSpPr>
        <p:spPr>
          <a:xfrm>
            <a:off x="9312947" y="5257983"/>
            <a:ext cx="543739" cy="369332"/>
          </a:xfrm>
          <a:prstGeom prst="rect">
            <a:avLst/>
          </a:prstGeom>
          <a:noFill/>
        </p:spPr>
        <p:txBody>
          <a:bodyPr wrap="none" rtlCol="0">
            <a:spAutoFit/>
          </a:bodyPr>
          <a:lstStyle/>
          <a:p>
            <a:r>
              <a:rPr lang="en-US" altLang="zh-TW" dirty="0"/>
              <a:t>Cat</a:t>
            </a:r>
            <a:endParaRPr lang="zh-TW" altLang="en-US" dirty="0"/>
          </a:p>
        </p:txBody>
      </p:sp>
      <p:cxnSp>
        <p:nvCxnSpPr>
          <p:cNvPr id="10" name="直線單箭頭接點 9"/>
          <p:cNvCxnSpPr/>
          <p:nvPr/>
        </p:nvCxnSpPr>
        <p:spPr>
          <a:xfrm>
            <a:off x="7790688" y="4310013"/>
            <a:ext cx="1522259" cy="20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字方塊 11"/>
          <p:cNvSpPr txBox="1"/>
          <p:nvPr/>
        </p:nvSpPr>
        <p:spPr>
          <a:xfrm>
            <a:off x="9299447" y="4164291"/>
            <a:ext cx="659155" cy="369332"/>
          </a:xfrm>
          <a:prstGeom prst="rect">
            <a:avLst/>
          </a:prstGeom>
          <a:noFill/>
        </p:spPr>
        <p:txBody>
          <a:bodyPr wrap="none" rtlCol="0">
            <a:spAutoFit/>
          </a:bodyPr>
          <a:lstStyle/>
          <a:p>
            <a:r>
              <a:rPr lang="en-US" altLang="zh-TW" dirty="0"/>
              <a:t>Frog</a:t>
            </a:r>
            <a:endParaRPr lang="zh-TW" altLang="en-US" dirty="0"/>
          </a:p>
        </p:txBody>
      </p:sp>
      <p:sp>
        <p:nvSpPr>
          <p:cNvPr id="14" name="流程圖: 接點 13"/>
          <p:cNvSpPr/>
          <p:nvPr/>
        </p:nvSpPr>
        <p:spPr>
          <a:xfrm>
            <a:off x="9557657" y="3430787"/>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流程圖: 接點 14"/>
          <p:cNvSpPr/>
          <p:nvPr/>
        </p:nvSpPr>
        <p:spPr>
          <a:xfrm>
            <a:off x="9557656" y="3552445"/>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流程圖: 接點 18"/>
          <p:cNvSpPr/>
          <p:nvPr/>
        </p:nvSpPr>
        <p:spPr>
          <a:xfrm>
            <a:off x="9560921" y="3683371"/>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流程圖: 接點 19"/>
          <p:cNvSpPr/>
          <p:nvPr/>
        </p:nvSpPr>
        <p:spPr>
          <a:xfrm>
            <a:off x="9555695" y="3824728"/>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流程圖: 接點 20"/>
          <p:cNvSpPr/>
          <p:nvPr/>
        </p:nvSpPr>
        <p:spPr>
          <a:xfrm>
            <a:off x="9557656" y="3977452"/>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流程圖: 接點 21"/>
          <p:cNvSpPr/>
          <p:nvPr/>
        </p:nvSpPr>
        <p:spPr>
          <a:xfrm flipH="1">
            <a:off x="9555694" y="4612974"/>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流程圖: 接點 23"/>
          <p:cNvSpPr/>
          <p:nvPr/>
        </p:nvSpPr>
        <p:spPr>
          <a:xfrm flipH="1">
            <a:off x="9555693" y="4734632"/>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流程圖: 接點 24"/>
          <p:cNvSpPr/>
          <p:nvPr/>
        </p:nvSpPr>
        <p:spPr>
          <a:xfrm flipH="1">
            <a:off x="9558958" y="4865558"/>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流程圖: 接點 25"/>
          <p:cNvSpPr/>
          <p:nvPr/>
        </p:nvSpPr>
        <p:spPr>
          <a:xfrm flipH="1">
            <a:off x="9553732" y="5006915"/>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流程圖: 接點 26"/>
          <p:cNvSpPr/>
          <p:nvPr/>
        </p:nvSpPr>
        <p:spPr>
          <a:xfrm flipH="1">
            <a:off x="9555693" y="5159639"/>
            <a:ext cx="52687"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9" name="直線單箭頭接點 28"/>
          <p:cNvCxnSpPr>
            <a:endCxn id="3" idx="1"/>
          </p:cNvCxnSpPr>
          <p:nvPr/>
        </p:nvCxnSpPr>
        <p:spPr>
          <a:xfrm>
            <a:off x="4616897" y="4320340"/>
            <a:ext cx="695767" cy="10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字方塊 29"/>
          <p:cNvSpPr txBox="1"/>
          <p:nvPr/>
        </p:nvSpPr>
        <p:spPr>
          <a:xfrm>
            <a:off x="4825101" y="6535133"/>
            <a:ext cx="6487673" cy="338554"/>
          </a:xfrm>
          <a:prstGeom prst="rect">
            <a:avLst/>
          </a:prstGeom>
          <a:noFill/>
        </p:spPr>
        <p:txBody>
          <a:bodyPr wrap="none" rtlCol="0">
            <a:spAutoFit/>
          </a:bodyPr>
          <a:lstStyle/>
          <a:p>
            <a:r>
              <a:rPr lang="en-US" altLang="zh-TW" sz="800" dirty="0">
                <a:hlinkClick r:id="rId4"/>
              </a:rPr>
              <a:t>Ref: https://medium.com/@troy801125/machine-learning-%E4%BA%BA%E5%B7%A5%E6%99%BA%E6%85%A7%E5%92%8C%E6%A9</a:t>
            </a:r>
            <a:endParaRPr lang="en-US" altLang="zh-TW" sz="800" dirty="0"/>
          </a:p>
          <a:p>
            <a:r>
              <a:rPr lang="en-US" altLang="zh-TW" sz="800" dirty="0"/>
              <a:t>%9F%E5%99%A8%E5%AD%B8%E7%BF%92%E6%98%AF%E4%BB%80%E9%BA%BC-49a6ba41ab3e</a:t>
            </a:r>
            <a:endParaRPr lang="zh-TW" altLang="en-US" sz="800" dirty="0"/>
          </a:p>
        </p:txBody>
      </p:sp>
    </p:spTree>
    <p:extLst>
      <p:ext uri="{BB962C8B-B14F-4D97-AF65-F5344CB8AC3E}">
        <p14:creationId xmlns:p14="http://schemas.microsoft.com/office/powerpoint/2010/main" val="384371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2"/>
          <p:cNvSpPr>
            <a:spLocks noChangeArrowheads="1"/>
          </p:cNvSpPr>
          <p:nvPr/>
        </p:nvSpPr>
        <p:spPr bwMode="auto">
          <a:xfrm>
            <a:off x="2424115" y="3573464"/>
            <a:ext cx="84963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0C0"/>
              </a:buClr>
              <a:buFont typeface="Wingdings" panose="05000000000000000000" pitchFamily="2" charset="2"/>
              <a:buChar char=""/>
              <a:defRPr kumimoji="1" sz="3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50" indent="-285750">
              <a:spcBef>
                <a:spcPct val="20000"/>
              </a:spcBef>
              <a:buClr>
                <a:srgbClr val="CC0000"/>
              </a:buClr>
              <a:buFont typeface="Wingdings" panose="05000000000000000000" pitchFamily="2" charset="2"/>
              <a:buChar char="w"/>
              <a:defRPr kumimoji="1" sz="28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3000" indent="-228600">
              <a:spcBef>
                <a:spcPct val="20000"/>
              </a:spcBef>
              <a:buClr>
                <a:srgbClr val="FFC000"/>
              </a:buClr>
              <a:buFont typeface="Wingdings" panose="05000000000000000000" pitchFamily="2" charset="2"/>
              <a:buChar char=""/>
              <a:defRPr kumimoji="1" sz="24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200" indent="-228600">
              <a:spcBef>
                <a:spcPct val="20000"/>
              </a:spcBef>
              <a:buClr>
                <a:srgbClr val="00B050"/>
              </a:buClr>
              <a:buFont typeface="Wingdings" panose="05000000000000000000" pitchFamily="2" charset="2"/>
              <a:buChar char=""/>
              <a:defRPr kumimoji="1" sz="2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400" indent="-228600">
              <a:spcBef>
                <a:spcPct val="20000"/>
              </a:spcBef>
              <a:buClr>
                <a:schemeClr val="tx1"/>
              </a:buClr>
              <a:buFont typeface="Wingdings" panose="05000000000000000000" pitchFamily="2" charset="2"/>
              <a:buChar char="©"/>
              <a:defRPr kumimoji="1" sz="2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600" indent="-228600" eaLnBrk="0" fontAlgn="base" hangingPunct="0">
              <a:spcBef>
                <a:spcPct val="20000"/>
              </a:spcBef>
              <a:spcAft>
                <a:spcPct val="0"/>
              </a:spcAft>
              <a:buClr>
                <a:schemeClr val="tx1"/>
              </a:buClr>
              <a:buFont typeface="Wingdings" panose="05000000000000000000" pitchFamily="2" charset="2"/>
              <a:buChar char="©"/>
              <a:defRPr kumimoji="1" sz="2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2971800" indent="-228600" eaLnBrk="0" fontAlgn="base" hangingPunct="0">
              <a:spcBef>
                <a:spcPct val="20000"/>
              </a:spcBef>
              <a:spcAft>
                <a:spcPct val="0"/>
              </a:spcAft>
              <a:buClr>
                <a:schemeClr val="tx1"/>
              </a:buClr>
              <a:buFont typeface="Wingdings" panose="05000000000000000000" pitchFamily="2" charset="2"/>
              <a:buChar char="©"/>
              <a:defRPr kumimoji="1" sz="2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3429000" indent="-228600" eaLnBrk="0" fontAlgn="base" hangingPunct="0">
              <a:spcBef>
                <a:spcPct val="20000"/>
              </a:spcBef>
              <a:spcAft>
                <a:spcPct val="0"/>
              </a:spcAft>
              <a:buClr>
                <a:schemeClr val="tx1"/>
              </a:buClr>
              <a:buFont typeface="Wingdings" panose="05000000000000000000" pitchFamily="2" charset="2"/>
              <a:buChar char="©"/>
              <a:defRPr kumimoji="1" sz="2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3886200" indent="-228600" eaLnBrk="0" fontAlgn="base" hangingPunct="0">
              <a:spcBef>
                <a:spcPct val="20000"/>
              </a:spcBef>
              <a:spcAft>
                <a:spcPct val="0"/>
              </a:spcAft>
              <a:buClr>
                <a:schemeClr val="tx1"/>
              </a:buClr>
              <a:buFont typeface="Wingdings" panose="05000000000000000000" pitchFamily="2" charset="2"/>
              <a:buChar char="©"/>
              <a:defRPr kumimoji="1" sz="2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a:lstStyle>
          <a:p>
            <a:pPr fontAlgn="base">
              <a:spcBef>
                <a:spcPct val="0"/>
              </a:spcBef>
              <a:spcAft>
                <a:spcPct val="0"/>
              </a:spcAft>
              <a:buClrTx/>
              <a:buNone/>
            </a:pPr>
            <a:r>
              <a:rPr lang="en-US" altLang="zh-TW" sz="5400" b="1" dirty="0">
                <a:solidFill>
                  <a:srgbClr val="00B0F0"/>
                </a:solidFill>
                <a:latin typeface="Arial" panose="020B0604020202020204" pitchFamily="34" charset="0"/>
                <a:ea typeface="ＭＳ Ｐゴシック" panose="020B0600070205080204" pitchFamily="34" charset="-128"/>
              </a:rPr>
              <a:t>Thanks for your listening!</a:t>
            </a:r>
          </a:p>
        </p:txBody>
      </p:sp>
    </p:spTree>
    <p:extLst>
      <p:ext uri="{BB962C8B-B14F-4D97-AF65-F5344CB8AC3E}">
        <p14:creationId xmlns:p14="http://schemas.microsoft.com/office/powerpoint/2010/main" val="2982522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Classifier introduction</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There are two main ways to make a classifier.</a:t>
            </a:r>
          </a:p>
          <a:p>
            <a:pPr lvl="1"/>
            <a:r>
              <a:rPr lang="en-US" altLang="zh-TW" dirty="0"/>
              <a:t>Machine Learning</a:t>
            </a:r>
          </a:p>
          <a:p>
            <a:pPr lvl="1"/>
            <a:r>
              <a:rPr lang="en-US" altLang="zh-TW" dirty="0"/>
              <a:t>Deep Learning</a:t>
            </a:r>
          </a:p>
          <a:p>
            <a:pPr marL="457176" lvl="1" indent="0">
              <a:buNone/>
            </a:pPr>
            <a:endParaRPr lang="zh-TW" altLang="en-US" dirty="0"/>
          </a:p>
        </p:txBody>
      </p:sp>
      <p:pic>
        <p:nvPicPr>
          <p:cNvPr id="2050" name="Picture 2" descr="A.I. technical - Machine Learning vs. Deep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3115411"/>
            <a:ext cx="6714743" cy="32218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1454/1*I-rTLtMaWeRG1dpaiUcz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046" y="1606502"/>
            <a:ext cx="4251298" cy="473079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4861677" y="6537960"/>
            <a:ext cx="3642344" cy="276999"/>
          </a:xfrm>
          <a:prstGeom prst="rect">
            <a:avLst/>
          </a:prstGeom>
          <a:noFill/>
        </p:spPr>
        <p:txBody>
          <a:bodyPr wrap="none" rtlCol="0">
            <a:spAutoFit/>
          </a:bodyPr>
          <a:lstStyle/>
          <a:p>
            <a:r>
              <a:rPr lang="en-US" altLang="zh-TW" sz="1200" dirty="0"/>
              <a:t>Ref: https://makerpro.cc/2019/05/introduction-to-ai/</a:t>
            </a:r>
            <a:endParaRPr lang="zh-TW" altLang="en-US" sz="1200" dirty="0"/>
          </a:p>
        </p:txBody>
      </p:sp>
    </p:spTree>
    <p:extLst>
      <p:ext uri="{BB962C8B-B14F-4D97-AF65-F5344CB8AC3E}">
        <p14:creationId xmlns:p14="http://schemas.microsoft.com/office/powerpoint/2010/main" val="4023469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Learning</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Machine learning is an integral part of AI. So what exactly is ML? It is the ability to learn from previous data and perform operations to predict behavior. ML teaches machines to make decisions in situations they have never seen before.</a:t>
            </a:r>
            <a:endParaRPr lang="zh-TW" altLang="en-US" dirty="0"/>
          </a:p>
        </p:txBody>
      </p:sp>
      <p:pic>
        <p:nvPicPr>
          <p:cNvPr id="5" name="圖片 4"/>
          <p:cNvPicPr>
            <a:picLocks noChangeAspect="1"/>
          </p:cNvPicPr>
          <p:nvPr/>
        </p:nvPicPr>
        <p:blipFill rotWithShape="1">
          <a:blip r:embed="rId3"/>
          <a:srcRect t="9949"/>
          <a:stretch/>
        </p:blipFill>
        <p:spPr>
          <a:xfrm>
            <a:off x="3722590" y="3109466"/>
            <a:ext cx="5951762" cy="3227832"/>
          </a:xfrm>
          <a:prstGeom prst="rect">
            <a:avLst/>
          </a:prstGeom>
        </p:spPr>
      </p:pic>
      <p:cxnSp>
        <p:nvCxnSpPr>
          <p:cNvPr id="11" name="直線單箭頭接點 10"/>
          <p:cNvCxnSpPr/>
          <p:nvPr/>
        </p:nvCxnSpPr>
        <p:spPr>
          <a:xfrm flipH="1">
            <a:off x="2459736" y="3557016"/>
            <a:ext cx="1262854" cy="69494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6" name="文字方塊 15"/>
          <p:cNvSpPr txBox="1"/>
          <p:nvPr/>
        </p:nvSpPr>
        <p:spPr>
          <a:xfrm>
            <a:off x="1655064" y="4278430"/>
            <a:ext cx="1095172" cy="369332"/>
          </a:xfrm>
          <a:prstGeom prst="rect">
            <a:avLst/>
          </a:prstGeom>
          <a:noFill/>
        </p:spPr>
        <p:txBody>
          <a:bodyPr wrap="none" rtlCol="0">
            <a:spAutoFit/>
          </a:bodyPr>
          <a:lstStyle/>
          <a:p>
            <a:r>
              <a:rPr lang="en-US" altLang="zh-TW" dirty="0"/>
              <a:t>Features</a:t>
            </a:r>
            <a:endParaRPr lang="zh-TW" altLang="en-US" dirty="0"/>
          </a:p>
        </p:txBody>
      </p:sp>
      <p:sp>
        <p:nvSpPr>
          <p:cNvPr id="17" name="矩形 16"/>
          <p:cNvSpPr/>
          <p:nvPr/>
        </p:nvSpPr>
        <p:spPr>
          <a:xfrm>
            <a:off x="3722590" y="3109466"/>
            <a:ext cx="2778794" cy="9596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861677" y="6537960"/>
            <a:ext cx="5892960" cy="369332"/>
          </a:xfrm>
          <a:prstGeom prst="rect">
            <a:avLst/>
          </a:prstGeom>
          <a:noFill/>
        </p:spPr>
        <p:txBody>
          <a:bodyPr wrap="none" rtlCol="0">
            <a:spAutoFit/>
          </a:bodyPr>
          <a:lstStyle/>
          <a:p>
            <a:r>
              <a:rPr lang="en-US" altLang="zh-TW" sz="600" dirty="0"/>
              <a:t>Ref: </a:t>
            </a:r>
            <a:r>
              <a:rPr lang="en-US" altLang="zh-TW" sz="600" dirty="0">
                <a:hlinkClick r:id="rId4"/>
              </a:rPr>
              <a:t>https://mile.cloud/zh/resources/blog/184/%E7%82%BA%E4%BB%80%E9%BA%BC%E6%A9%9F%E5%99%A8%E5%AD%</a:t>
            </a:r>
            <a:endParaRPr lang="en-US" altLang="zh-TW" sz="600" dirty="0"/>
          </a:p>
          <a:p>
            <a:r>
              <a:rPr lang="en-US" altLang="zh-TW" sz="600" dirty="0"/>
              <a:t>B8%E7%BF%92%EF%BC%88Machine%20Learning%EF%BC%89%E6%9C%83%E5%A4%AF%E7%BF%BB%E5%A4%A9%EF%BC%9F%E4%BD%A0%E7%9C%</a:t>
            </a:r>
          </a:p>
          <a:p>
            <a:r>
              <a:rPr lang="en-US" altLang="zh-TW" sz="600" dirty="0"/>
              <a:t>9F%E7%9A%84%E4%BA%86%E8%A7%A3%E5%AE%83%E7%9A%84%E9%81%8B%E4%BD%9C%E6%96%B9%E5%BC%8F%E5%97%8E%EF%BC%9F</a:t>
            </a:r>
            <a:endParaRPr lang="zh-TW" altLang="en-US" sz="600" dirty="0"/>
          </a:p>
        </p:txBody>
      </p:sp>
    </p:spTree>
    <p:extLst>
      <p:ext uri="{BB962C8B-B14F-4D97-AF65-F5344CB8AC3E}">
        <p14:creationId xmlns:p14="http://schemas.microsoft.com/office/powerpoint/2010/main" val="2161917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Learning</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 feature extraction, it is necessary to manually mark the features and </a:t>
            </a:r>
            <a:r>
              <a:rPr lang="en-US" altLang="zh-TW" dirty="0">
                <a:solidFill>
                  <a:srgbClr val="FF0000"/>
                </a:solidFill>
              </a:rPr>
              <a:t>convert the features into code or vector form</a:t>
            </a:r>
            <a:r>
              <a:rPr lang="en-US" altLang="zh-TW" dirty="0"/>
              <a:t>, and then process them through a machine learning model, and finally get the prediction result.</a:t>
            </a:r>
            <a:endParaRPr lang="zh-TW" altLang="en-US" dirty="0"/>
          </a:p>
        </p:txBody>
      </p:sp>
      <p:pic>
        <p:nvPicPr>
          <p:cNvPr id="1026" name="Picture 2" descr="https://makerpro.cc/wp-content/uploads/2019/04/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738" y="3198890"/>
            <a:ext cx="5607975" cy="3138408"/>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4861677" y="6537960"/>
            <a:ext cx="3642344" cy="276999"/>
          </a:xfrm>
          <a:prstGeom prst="rect">
            <a:avLst/>
          </a:prstGeom>
          <a:noFill/>
        </p:spPr>
        <p:txBody>
          <a:bodyPr wrap="none" rtlCol="0">
            <a:spAutoFit/>
          </a:bodyPr>
          <a:lstStyle/>
          <a:p>
            <a:r>
              <a:rPr lang="en-US" altLang="zh-TW" sz="1200" dirty="0"/>
              <a:t>Ref: https://makerpro.cc/2019/05/introduction-to-ai/</a:t>
            </a:r>
            <a:endParaRPr lang="zh-TW" altLang="en-US" sz="1200" dirty="0"/>
          </a:p>
        </p:txBody>
      </p:sp>
    </p:spTree>
    <p:extLst>
      <p:ext uri="{BB962C8B-B14F-4D97-AF65-F5344CB8AC3E}">
        <p14:creationId xmlns:p14="http://schemas.microsoft.com/office/powerpoint/2010/main" val="2340770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Learning</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There are three ways to learn the Machine Learning</a:t>
            </a:r>
            <a:endParaRPr lang="zh-TW" altLang="en-US" dirty="0"/>
          </a:p>
        </p:txBody>
      </p:sp>
      <p:sp>
        <p:nvSpPr>
          <p:cNvPr id="3" name="圓角矩形 2"/>
          <p:cNvSpPr/>
          <p:nvPr/>
        </p:nvSpPr>
        <p:spPr>
          <a:xfrm>
            <a:off x="1564005" y="2188464"/>
            <a:ext cx="7699248" cy="4224528"/>
          </a:xfrm>
          <a:prstGeom prst="round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Machine Learning</a:t>
            </a:r>
          </a:p>
          <a:p>
            <a:pPr algn="ctr"/>
            <a:endParaRPr lang="en-US" altLang="zh-TW" sz="3200" dirty="0"/>
          </a:p>
          <a:p>
            <a:pPr algn="ctr"/>
            <a:endParaRPr lang="en-US" altLang="zh-TW" dirty="0"/>
          </a:p>
          <a:p>
            <a:pPr algn="ctr"/>
            <a:endParaRPr lang="en-US" altLang="zh-TW" dirty="0"/>
          </a:p>
          <a:p>
            <a:pPr algn="ctr"/>
            <a:endParaRPr lang="en-US" altLang="zh-TW" dirty="0"/>
          </a:p>
          <a:p>
            <a:pPr algn="ctr"/>
            <a:endParaRPr lang="en-US" altLang="zh-TW" dirty="0"/>
          </a:p>
          <a:p>
            <a:pPr algn="ctr"/>
            <a:endParaRPr lang="en-US" altLang="zh-TW" dirty="0"/>
          </a:p>
          <a:p>
            <a:pPr algn="ctr"/>
            <a:endParaRPr lang="en-US" altLang="zh-TW" dirty="0"/>
          </a:p>
          <a:p>
            <a:pPr algn="ctr"/>
            <a:endParaRPr lang="en-US" altLang="zh-TW" dirty="0"/>
          </a:p>
          <a:p>
            <a:pPr algn="ctr"/>
            <a:endParaRPr lang="en-US" altLang="zh-TW" dirty="0"/>
          </a:p>
          <a:p>
            <a:pPr algn="ctr"/>
            <a:endParaRPr lang="en-US" altLang="zh-TW" dirty="0"/>
          </a:p>
          <a:p>
            <a:pPr algn="ctr"/>
            <a:endParaRPr lang="en-US" altLang="zh-TW" dirty="0"/>
          </a:p>
          <a:p>
            <a:pPr algn="ctr"/>
            <a:endParaRPr lang="zh-TW" altLang="en-US" dirty="0"/>
          </a:p>
        </p:txBody>
      </p:sp>
      <p:sp>
        <p:nvSpPr>
          <p:cNvPr id="4" name="圓角矩形 3"/>
          <p:cNvSpPr/>
          <p:nvPr/>
        </p:nvSpPr>
        <p:spPr>
          <a:xfrm>
            <a:off x="1938909" y="3011424"/>
            <a:ext cx="3108960" cy="275234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Supervised Learning</a:t>
            </a:r>
          </a:p>
          <a:p>
            <a:pPr algn="ctr"/>
            <a:endParaRPr lang="en-US" altLang="zh-TW" dirty="0"/>
          </a:p>
          <a:p>
            <a:pPr algn="ctr"/>
            <a:endParaRPr lang="en-US" altLang="zh-TW" dirty="0"/>
          </a:p>
          <a:p>
            <a:pPr algn="ctr"/>
            <a:endParaRPr lang="en-US" altLang="zh-TW" dirty="0"/>
          </a:p>
          <a:p>
            <a:pPr algn="ctr"/>
            <a:endParaRPr lang="en-US" altLang="zh-TW" dirty="0"/>
          </a:p>
          <a:p>
            <a:pPr algn="ctr"/>
            <a:endParaRPr lang="en-US" altLang="zh-TW" dirty="0"/>
          </a:p>
          <a:p>
            <a:pPr algn="ctr"/>
            <a:endParaRPr lang="en-US" altLang="zh-TW" dirty="0"/>
          </a:p>
          <a:p>
            <a:pPr algn="ctr"/>
            <a:endParaRPr lang="en-US" altLang="zh-TW" dirty="0"/>
          </a:p>
          <a:p>
            <a:pPr algn="ctr"/>
            <a:endParaRPr lang="en-US" altLang="zh-TW" dirty="0"/>
          </a:p>
        </p:txBody>
      </p:sp>
      <p:sp>
        <p:nvSpPr>
          <p:cNvPr id="5" name="圓角矩形 4"/>
          <p:cNvSpPr/>
          <p:nvPr/>
        </p:nvSpPr>
        <p:spPr>
          <a:xfrm>
            <a:off x="2441829" y="3633216"/>
            <a:ext cx="1984248" cy="5486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Classification</a:t>
            </a:r>
            <a:endParaRPr lang="zh-TW" altLang="en-US" dirty="0"/>
          </a:p>
        </p:txBody>
      </p:sp>
      <p:sp>
        <p:nvSpPr>
          <p:cNvPr id="8" name="圓角矩形 7"/>
          <p:cNvSpPr/>
          <p:nvPr/>
        </p:nvSpPr>
        <p:spPr>
          <a:xfrm>
            <a:off x="5973166" y="2908554"/>
            <a:ext cx="2741447" cy="162763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Unsupervised Learning</a:t>
            </a:r>
          </a:p>
          <a:p>
            <a:pPr algn="ctr"/>
            <a:endParaRPr lang="en-US" altLang="zh-TW" dirty="0"/>
          </a:p>
          <a:p>
            <a:pPr algn="ctr"/>
            <a:endParaRPr lang="en-US" altLang="zh-TW" dirty="0"/>
          </a:p>
          <a:p>
            <a:pPr algn="ctr"/>
            <a:endParaRPr lang="en-US" altLang="zh-TW" dirty="0"/>
          </a:p>
          <a:p>
            <a:pPr algn="ctr"/>
            <a:endParaRPr lang="en-US" altLang="zh-TW" dirty="0"/>
          </a:p>
        </p:txBody>
      </p:sp>
      <p:sp>
        <p:nvSpPr>
          <p:cNvPr id="6" name="圓角矩形 5"/>
          <p:cNvSpPr/>
          <p:nvPr/>
        </p:nvSpPr>
        <p:spPr>
          <a:xfrm>
            <a:off x="6411201" y="3379470"/>
            <a:ext cx="1865376" cy="94183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Clustering</a:t>
            </a:r>
            <a:endParaRPr lang="zh-TW" altLang="en-US" dirty="0"/>
          </a:p>
        </p:txBody>
      </p:sp>
      <p:sp>
        <p:nvSpPr>
          <p:cNvPr id="10" name="圓角矩形 9"/>
          <p:cNvSpPr/>
          <p:nvPr/>
        </p:nvSpPr>
        <p:spPr>
          <a:xfrm>
            <a:off x="5870830" y="4643628"/>
            <a:ext cx="2935224" cy="162763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Reinforcement Learning</a:t>
            </a:r>
          </a:p>
          <a:p>
            <a:pPr algn="ctr"/>
            <a:endParaRPr lang="en-US" altLang="zh-TW" dirty="0"/>
          </a:p>
          <a:p>
            <a:pPr algn="ctr"/>
            <a:endParaRPr lang="en-US" altLang="zh-TW" dirty="0"/>
          </a:p>
          <a:p>
            <a:pPr algn="ctr"/>
            <a:endParaRPr lang="en-US" altLang="zh-TW" dirty="0"/>
          </a:p>
          <a:p>
            <a:pPr algn="ctr"/>
            <a:endParaRPr lang="en-US" altLang="zh-TW" dirty="0"/>
          </a:p>
        </p:txBody>
      </p:sp>
      <p:sp>
        <p:nvSpPr>
          <p:cNvPr id="11" name="圓角矩形 10"/>
          <p:cNvSpPr/>
          <p:nvPr/>
        </p:nvSpPr>
        <p:spPr>
          <a:xfrm>
            <a:off x="6411201" y="5114544"/>
            <a:ext cx="1865376" cy="94183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Q-Learning</a:t>
            </a:r>
            <a:endParaRPr lang="zh-TW" altLang="en-US" dirty="0"/>
          </a:p>
        </p:txBody>
      </p:sp>
      <p:sp>
        <p:nvSpPr>
          <p:cNvPr id="12" name="圓角矩形 11"/>
          <p:cNvSpPr/>
          <p:nvPr/>
        </p:nvSpPr>
        <p:spPr>
          <a:xfrm>
            <a:off x="2441829" y="4730496"/>
            <a:ext cx="1984248" cy="5486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Regression</a:t>
            </a:r>
            <a:endParaRPr lang="zh-TW" altLang="en-US" dirty="0"/>
          </a:p>
        </p:txBody>
      </p:sp>
    </p:spTree>
    <p:extLst>
      <p:ext uri="{BB962C8B-B14F-4D97-AF65-F5344CB8AC3E}">
        <p14:creationId xmlns:p14="http://schemas.microsoft.com/office/powerpoint/2010/main" val="1171281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Learning</a:t>
            </a:r>
          </a:p>
        </p:txBody>
      </p:sp>
      <p:sp>
        <p:nvSpPr>
          <p:cNvPr id="23" name="內容版面配置區 4"/>
          <p:cNvSpPr txBox="1">
            <a:spLocks/>
          </p:cNvSpPr>
          <p:nvPr/>
        </p:nvSpPr>
        <p:spPr bwMode="auto">
          <a:xfrm>
            <a:off x="409727" y="1628774"/>
            <a:ext cx="11617292"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178" indent="-457178" algn="l" rtl="0" eaLnBrk="0" fontAlgn="base" hangingPunct="0">
              <a:spcBef>
                <a:spcPct val="20000"/>
              </a:spcBef>
              <a:spcAft>
                <a:spcPct val="0"/>
              </a:spcAft>
              <a:buClr>
                <a:srgbClr val="0070C0"/>
              </a:buClr>
              <a:buFont typeface="Wingdings" panose="05000000000000000000" pitchFamily="2" charset="2"/>
              <a:buChar char=""/>
              <a:defRPr kumimoji="1"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742913" indent="-285737" algn="l" rtl="0" eaLnBrk="0" fontAlgn="base" hangingPunct="0">
              <a:spcBef>
                <a:spcPct val="20000"/>
              </a:spcBef>
              <a:spcAft>
                <a:spcPct val="0"/>
              </a:spcAft>
              <a:buClr>
                <a:srgbClr val="CC0000"/>
              </a:buClr>
              <a:buFont typeface="Wingdings" panose="05000000000000000000" pitchFamily="2" charset="2"/>
              <a:buChar char="w"/>
              <a:defRPr kumimoji="1"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2942" indent="-228589" algn="l" rtl="0" eaLnBrk="0" fontAlgn="base" hangingPunct="0">
              <a:spcBef>
                <a:spcPct val="20000"/>
              </a:spcBef>
              <a:spcAft>
                <a:spcPct val="0"/>
              </a:spcAft>
              <a:buClr>
                <a:srgbClr val="FFC000"/>
              </a:buClr>
              <a:buFont typeface="Wingdings" panose="05000000000000000000" pitchFamily="2" charset="2"/>
              <a:buChar char=""/>
              <a:defRPr kumimoji="1"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120" indent="-228589" algn="l" rtl="0" eaLnBrk="0" fontAlgn="base" hangingPunct="0">
              <a:spcBef>
                <a:spcPct val="20000"/>
              </a:spcBef>
              <a:spcAft>
                <a:spcPct val="0"/>
              </a:spcAft>
              <a:buClr>
                <a:srgbClr val="00B050"/>
              </a:buClr>
              <a:buFont typeface="Wingdings" panose="05000000000000000000" pitchFamily="2" charset="2"/>
              <a:buChar char="Ø"/>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298" indent="-228589" algn="l" rtl="0" eaLnBrk="0" fontAlgn="base" hangingPunct="0">
              <a:spcBef>
                <a:spcPct val="20000"/>
              </a:spcBef>
              <a:spcAft>
                <a:spcPct val="0"/>
              </a:spcAft>
              <a:buClr>
                <a:schemeClr val="tx1"/>
              </a:buClr>
              <a:buFont typeface="Wingdings" panose="05000000000000000000" pitchFamily="2" charset="2"/>
              <a:buChar char="©"/>
              <a:defRPr kumimoji="1"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Supervised Learning</a:t>
            </a:r>
          </a:p>
          <a:p>
            <a:pPr lvl="1"/>
            <a:r>
              <a:rPr lang="en-US" altLang="zh-TW" dirty="0"/>
              <a:t>Learn a model from a given training data set. When new data comes, </a:t>
            </a:r>
          </a:p>
          <a:p>
            <a:pPr marL="457176" lvl="1" indent="0">
              <a:buNone/>
            </a:pPr>
            <a:r>
              <a:rPr lang="en-US" altLang="zh-TW" dirty="0"/>
              <a:t>    you can predict the result based on this model. The targets in the training set are </a:t>
            </a:r>
          </a:p>
          <a:p>
            <a:pPr marL="457176" lvl="1" indent="0">
              <a:buNone/>
            </a:pPr>
            <a:r>
              <a:rPr lang="en-US" altLang="zh-TW" dirty="0"/>
              <a:t>    labeled by people.</a:t>
            </a:r>
          </a:p>
          <a:p>
            <a:pPr marL="171441" indent="0">
              <a:buNone/>
            </a:pPr>
            <a:endParaRPr lang="en-US" altLang="zh-TW" dirty="0"/>
          </a:p>
          <a:p>
            <a:r>
              <a:rPr lang="en-US" altLang="zh-TW" dirty="0"/>
              <a:t>Unsupervised Learning </a:t>
            </a:r>
          </a:p>
          <a:p>
            <a:pPr lvl="1"/>
            <a:r>
              <a:rPr lang="en-US" altLang="zh-TW" dirty="0"/>
              <a:t>there is </a:t>
            </a:r>
            <a:r>
              <a:rPr lang="en-US" altLang="zh-TW" b="1" dirty="0"/>
              <a:t>no complete and clean labelled dataset in unsupervised learning</a:t>
            </a:r>
            <a:r>
              <a:rPr lang="en-US" altLang="zh-TW" dirty="0"/>
              <a:t>. Unsupervised learning is self-organized learning. Its main aim is to explore the underlying patterns and predicts the output</a:t>
            </a:r>
          </a:p>
        </p:txBody>
      </p:sp>
    </p:spTree>
    <p:extLst>
      <p:ext uri="{BB962C8B-B14F-4D97-AF65-F5344CB8AC3E}">
        <p14:creationId xmlns:p14="http://schemas.microsoft.com/office/powerpoint/2010/main" val="4093862509"/>
      </p:ext>
    </p:extLst>
  </p:cSld>
  <p:clrMapOvr>
    <a:masterClrMapping/>
  </p:clrMapOvr>
</p:sld>
</file>

<file path=ppt/theme/theme1.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10355</TotalTime>
  <Words>2348</Words>
  <Application>Microsoft Office PowerPoint</Application>
  <PresentationFormat>寬螢幕</PresentationFormat>
  <Paragraphs>368</Paragraphs>
  <Slides>40</Slides>
  <Notes>38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40</vt:i4>
      </vt:variant>
    </vt:vector>
  </HeadingPairs>
  <TitlesOfParts>
    <vt:vector size="50" baseType="lpstr">
      <vt:lpstr>ＭＳ Ｐゴシック</vt:lpstr>
      <vt:lpstr>微軟正黑體</vt:lpstr>
      <vt:lpstr>新細明體</vt:lpstr>
      <vt:lpstr>標楷體</vt:lpstr>
      <vt:lpstr>Arial</vt:lpstr>
      <vt:lpstr>Arial Black</vt:lpstr>
      <vt:lpstr>Calibri</vt:lpstr>
      <vt:lpstr>Times New Roman</vt:lpstr>
      <vt:lpstr>Wingdings</vt:lpstr>
      <vt:lpstr>標準デザイン</vt:lpstr>
      <vt:lpstr>Deep Learning Classifier</vt:lpstr>
      <vt:lpstr>Outline</vt:lpstr>
      <vt:lpstr>AI</vt:lpstr>
      <vt:lpstr>Classifier introduction</vt:lpstr>
      <vt:lpstr>Classifier introduction</vt:lpstr>
      <vt:lpstr>Machine Learning</vt:lpstr>
      <vt:lpstr>Machine Learning</vt:lpstr>
      <vt:lpstr>Machine Learning</vt:lpstr>
      <vt:lpstr>Machine Learning</vt:lpstr>
      <vt:lpstr>Machine Learning</vt:lpstr>
      <vt:lpstr>Machine Learning</vt:lpstr>
      <vt:lpstr>Deep Learning</vt:lpstr>
      <vt:lpstr>Neural network</vt:lpstr>
      <vt:lpstr>Neural network</vt:lpstr>
      <vt:lpstr>Neural network</vt:lpstr>
      <vt:lpstr>CNN</vt:lpstr>
      <vt:lpstr>CNN</vt:lpstr>
      <vt:lpstr>CNN</vt:lpstr>
      <vt:lpstr>CNN</vt:lpstr>
      <vt:lpstr>DNN</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How to train a classifier</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Configurable CNN Accelerator Based on Tiling Dataflow</dc:title>
  <dc:creator>weiche</dc:creator>
  <cp:lastModifiedBy>danny</cp:lastModifiedBy>
  <cp:revision>533</cp:revision>
  <cp:lastPrinted>2019-11-29T06:44:03Z</cp:lastPrinted>
  <dcterms:created xsi:type="dcterms:W3CDTF">2019-11-28T15:03:44Z</dcterms:created>
  <dcterms:modified xsi:type="dcterms:W3CDTF">2021-10-27T11:35:43Z</dcterms:modified>
</cp:coreProperties>
</file>